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0" r:id="rId2"/>
    <p:sldId id="287" r:id="rId3"/>
    <p:sldId id="271" r:id="rId4"/>
    <p:sldId id="289" r:id="rId5"/>
    <p:sldId id="281" r:id="rId6"/>
    <p:sldId id="257" r:id="rId7"/>
    <p:sldId id="259" r:id="rId8"/>
    <p:sldId id="260" r:id="rId9"/>
    <p:sldId id="261" r:id="rId10"/>
    <p:sldId id="262" r:id="rId11"/>
    <p:sldId id="264" r:id="rId12"/>
    <p:sldId id="263" r:id="rId13"/>
    <p:sldId id="265" r:id="rId14"/>
    <p:sldId id="272" r:id="rId15"/>
    <p:sldId id="276" r:id="rId16"/>
    <p:sldId id="285" r:id="rId17"/>
    <p:sldId id="283" r:id="rId18"/>
    <p:sldId id="267" r:id="rId19"/>
    <p:sldId id="291" r:id="rId20"/>
    <p:sldId id="268" r:id="rId21"/>
    <p:sldId id="293" r:id="rId22"/>
    <p:sldId id="270" r:id="rId23"/>
    <p:sldId id="294" r:id="rId24"/>
    <p:sldId id="296" r:id="rId25"/>
    <p:sldId id="298"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4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AA9FE-7667-489E-B48F-E4188FABD6D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0327F70-C5EE-4E7E-BA17-7231B90C9AFC}">
      <dgm:prSet/>
      <dgm:spPr/>
      <dgm:t>
        <a:bodyPr/>
        <a:lstStyle/>
        <a:p>
          <a:r>
            <a:rPr lang="en-US"/>
            <a:t>General review of draft ground water permitting guidelines </a:t>
          </a:r>
        </a:p>
      </dgm:t>
    </dgm:pt>
    <dgm:pt modelId="{7B386614-1E84-4277-95FB-E2BA274D951F}" type="parTrans" cxnId="{1D42678D-C3EB-4D42-9183-2B0C0B3B2FFC}">
      <dgm:prSet/>
      <dgm:spPr/>
      <dgm:t>
        <a:bodyPr/>
        <a:lstStyle/>
        <a:p>
          <a:endParaRPr lang="en-US"/>
        </a:p>
      </dgm:t>
    </dgm:pt>
    <dgm:pt modelId="{81EF8DA8-1464-47C7-9A37-8629C148C264}" type="sibTrans" cxnId="{1D42678D-C3EB-4D42-9183-2B0C0B3B2FFC}">
      <dgm:prSet/>
      <dgm:spPr/>
      <dgm:t>
        <a:bodyPr/>
        <a:lstStyle/>
        <a:p>
          <a:endParaRPr lang="en-US"/>
        </a:p>
      </dgm:t>
    </dgm:pt>
    <dgm:pt modelId="{100BC329-36B2-4F0F-AA52-29A0DF41AEBC}">
      <dgm:prSet/>
      <dgm:spPr/>
      <dgm:t>
        <a:bodyPr/>
        <a:lstStyle/>
        <a:p>
          <a:r>
            <a:rPr lang="en-US"/>
            <a:t>Presentation of public input from the GSA advisory groups</a:t>
          </a:r>
        </a:p>
      </dgm:t>
    </dgm:pt>
    <dgm:pt modelId="{1E456DBE-6478-4B03-A53E-CBC28AE2E882}" type="parTrans" cxnId="{3EF3B05F-E42B-4182-BD2A-36CA490540B2}">
      <dgm:prSet/>
      <dgm:spPr/>
      <dgm:t>
        <a:bodyPr/>
        <a:lstStyle/>
        <a:p>
          <a:endParaRPr lang="en-US"/>
        </a:p>
      </dgm:t>
    </dgm:pt>
    <dgm:pt modelId="{F0513F1B-7A79-4DA9-92BF-1E90CB122D25}" type="sibTrans" cxnId="{3EF3B05F-E42B-4182-BD2A-36CA490540B2}">
      <dgm:prSet/>
      <dgm:spPr/>
      <dgm:t>
        <a:bodyPr/>
        <a:lstStyle/>
        <a:p>
          <a:endParaRPr lang="en-US"/>
        </a:p>
      </dgm:t>
    </dgm:pt>
    <dgm:pt modelId="{231793BB-D5F2-4941-ACF6-637C73491BAF}">
      <dgm:prSet/>
      <dgm:spPr/>
      <dgm:t>
        <a:bodyPr/>
        <a:lstStyle/>
        <a:p>
          <a:r>
            <a:rPr lang="en-US"/>
            <a:t>BOS discussion of GSA input issues/concerns</a:t>
          </a:r>
        </a:p>
      </dgm:t>
    </dgm:pt>
    <dgm:pt modelId="{75B7AF82-478B-4D67-ACA6-82DC6C3B785F}" type="parTrans" cxnId="{DD815B70-C382-486D-A1E0-E2DD10231118}">
      <dgm:prSet/>
      <dgm:spPr/>
      <dgm:t>
        <a:bodyPr/>
        <a:lstStyle/>
        <a:p>
          <a:endParaRPr lang="en-US"/>
        </a:p>
      </dgm:t>
    </dgm:pt>
    <dgm:pt modelId="{0234F73D-3F46-4EDE-811B-714F09B769F0}" type="sibTrans" cxnId="{DD815B70-C382-486D-A1E0-E2DD10231118}">
      <dgm:prSet/>
      <dgm:spPr/>
      <dgm:t>
        <a:bodyPr/>
        <a:lstStyle/>
        <a:p>
          <a:endParaRPr lang="en-US"/>
        </a:p>
      </dgm:t>
    </dgm:pt>
    <dgm:pt modelId="{3925EFB3-7674-4031-B641-76A3797DF613}">
      <dgm:prSet/>
      <dgm:spPr/>
      <dgm:t>
        <a:bodyPr/>
        <a:lstStyle/>
        <a:p>
          <a:r>
            <a:rPr lang="en-US" dirty="0"/>
            <a:t>Legislation</a:t>
          </a:r>
        </a:p>
      </dgm:t>
    </dgm:pt>
    <dgm:pt modelId="{48A4AE65-FA14-4ED3-9CDE-C57F41E9B4A6}" type="parTrans" cxnId="{32B28A24-4713-4F5C-8C2D-E8B1356B49BD}">
      <dgm:prSet/>
      <dgm:spPr/>
      <dgm:t>
        <a:bodyPr/>
        <a:lstStyle/>
        <a:p>
          <a:endParaRPr lang="en-US"/>
        </a:p>
      </dgm:t>
    </dgm:pt>
    <dgm:pt modelId="{2002CC9F-CC71-4351-AAD7-15127BED02F0}" type="sibTrans" cxnId="{32B28A24-4713-4F5C-8C2D-E8B1356B49BD}">
      <dgm:prSet/>
      <dgm:spPr/>
      <dgm:t>
        <a:bodyPr/>
        <a:lstStyle/>
        <a:p>
          <a:endParaRPr lang="en-US"/>
        </a:p>
      </dgm:t>
    </dgm:pt>
    <dgm:pt modelId="{648F3D27-27AE-4804-B67E-26F0FEF84117}">
      <dgm:prSet/>
      <dgm:spPr/>
      <dgm:t>
        <a:bodyPr/>
        <a:lstStyle/>
        <a:p>
          <a:r>
            <a:rPr lang="en-US"/>
            <a:t>Direction from the BOS</a:t>
          </a:r>
        </a:p>
      </dgm:t>
    </dgm:pt>
    <dgm:pt modelId="{5BDE1D0C-52F2-42EC-A5EE-1BC443F37E9F}" type="parTrans" cxnId="{45180588-DD33-462F-9C58-DA138403C26C}">
      <dgm:prSet/>
      <dgm:spPr/>
      <dgm:t>
        <a:bodyPr/>
        <a:lstStyle/>
        <a:p>
          <a:endParaRPr lang="en-US"/>
        </a:p>
      </dgm:t>
    </dgm:pt>
    <dgm:pt modelId="{B931B80F-9DAC-49C9-8B4B-783815B73D98}" type="sibTrans" cxnId="{45180588-DD33-462F-9C58-DA138403C26C}">
      <dgm:prSet/>
      <dgm:spPr/>
      <dgm:t>
        <a:bodyPr/>
        <a:lstStyle/>
        <a:p>
          <a:endParaRPr lang="en-US"/>
        </a:p>
      </dgm:t>
    </dgm:pt>
    <dgm:pt modelId="{BB1E2758-EC30-49D8-824D-2EC6F2F9E1D9}" type="pres">
      <dgm:prSet presAssocID="{287AA9FE-7667-489E-B48F-E4188FABD6D1}" presName="linear" presStyleCnt="0">
        <dgm:presLayoutVars>
          <dgm:animLvl val="lvl"/>
          <dgm:resizeHandles val="exact"/>
        </dgm:presLayoutVars>
      </dgm:prSet>
      <dgm:spPr/>
      <dgm:t>
        <a:bodyPr/>
        <a:lstStyle/>
        <a:p>
          <a:endParaRPr lang="en-US"/>
        </a:p>
      </dgm:t>
    </dgm:pt>
    <dgm:pt modelId="{85E0C62A-C552-419A-ABF9-BB692C8A55EC}" type="pres">
      <dgm:prSet presAssocID="{50327F70-C5EE-4E7E-BA17-7231B90C9AFC}" presName="parentText" presStyleLbl="node1" presStyleIdx="0" presStyleCnt="5">
        <dgm:presLayoutVars>
          <dgm:chMax val="0"/>
          <dgm:bulletEnabled val="1"/>
        </dgm:presLayoutVars>
      </dgm:prSet>
      <dgm:spPr/>
      <dgm:t>
        <a:bodyPr/>
        <a:lstStyle/>
        <a:p>
          <a:endParaRPr lang="en-US"/>
        </a:p>
      </dgm:t>
    </dgm:pt>
    <dgm:pt modelId="{D2E5FF09-65F3-4266-BC6A-4B4318F81FB8}" type="pres">
      <dgm:prSet presAssocID="{81EF8DA8-1464-47C7-9A37-8629C148C264}" presName="spacer" presStyleCnt="0"/>
      <dgm:spPr/>
    </dgm:pt>
    <dgm:pt modelId="{26CB8669-5E05-409A-902A-838C3E5DED30}" type="pres">
      <dgm:prSet presAssocID="{100BC329-36B2-4F0F-AA52-29A0DF41AEBC}" presName="parentText" presStyleLbl="node1" presStyleIdx="1" presStyleCnt="5">
        <dgm:presLayoutVars>
          <dgm:chMax val="0"/>
          <dgm:bulletEnabled val="1"/>
        </dgm:presLayoutVars>
      </dgm:prSet>
      <dgm:spPr/>
      <dgm:t>
        <a:bodyPr/>
        <a:lstStyle/>
        <a:p>
          <a:endParaRPr lang="en-US"/>
        </a:p>
      </dgm:t>
    </dgm:pt>
    <dgm:pt modelId="{921C07DC-6EA9-49DF-A765-F071D2157183}" type="pres">
      <dgm:prSet presAssocID="{F0513F1B-7A79-4DA9-92BF-1E90CB122D25}" presName="spacer" presStyleCnt="0"/>
      <dgm:spPr/>
    </dgm:pt>
    <dgm:pt modelId="{F061A817-2287-4F34-BF76-9DF00EC8D000}" type="pres">
      <dgm:prSet presAssocID="{231793BB-D5F2-4941-ACF6-637C73491BAF}" presName="parentText" presStyleLbl="node1" presStyleIdx="2" presStyleCnt="5">
        <dgm:presLayoutVars>
          <dgm:chMax val="0"/>
          <dgm:bulletEnabled val="1"/>
        </dgm:presLayoutVars>
      </dgm:prSet>
      <dgm:spPr/>
      <dgm:t>
        <a:bodyPr/>
        <a:lstStyle/>
        <a:p>
          <a:endParaRPr lang="en-US"/>
        </a:p>
      </dgm:t>
    </dgm:pt>
    <dgm:pt modelId="{79669622-EC33-4900-9196-768CBF38209F}" type="pres">
      <dgm:prSet presAssocID="{0234F73D-3F46-4EDE-811B-714F09B769F0}" presName="spacer" presStyleCnt="0"/>
      <dgm:spPr/>
    </dgm:pt>
    <dgm:pt modelId="{C7330A04-07FF-4058-BC3D-55D71A352FBD}" type="pres">
      <dgm:prSet presAssocID="{3925EFB3-7674-4031-B641-76A3797DF613}" presName="parentText" presStyleLbl="node1" presStyleIdx="3" presStyleCnt="5" custLinFactNeighborX="-520">
        <dgm:presLayoutVars>
          <dgm:chMax val="0"/>
          <dgm:bulletEnabled val="1"/>
        </dgm:presLayoutVars>
      </dgm:prSet>
      <dgm:spPr/>
      <dgm:t>
        <a:bodyPr/>
        <a:lstStyle/>
        <a:p>
          <a:endParaRPr lang="en-US"/>
        </a:p>
      </dgm:t>
    </dgm:pt>
    <dgm:pt modelId="{E4AA2966-D973-42BF-9909-AF503EDD3F22}" type="pres">
      <dgm:prSet presAssocID="{2002CC9F-CC71-4351-AAD7-15127BED02F0}" presName="spacer" presStyleCnt="0"/>
      <dgm:spPr/>
    </dgm:pt>
    <dgm:pt modelId="{39991CDE-12F3-43E2-ABDA-ABD267ACAB8F}" type="pres">
      <dgm:prSet presAssocID="{648F3D27-27AE-4804-B67E-26F0FEF84117}" presName="parentText" presStyleLbl="node1" presStyleIdx="4" presStyleCnt="5">
        <dgm:presLayoutVars>
          <dgm:chMax val="0"/>
          <dgm:bulletEnabled val="1"/>
        </dgm:presLayoutVars>
      </dgm:prSet>
      <dgm:spPr/>
      <dgm:t>
        <a:bodyPr/>
        <a:lstStyle/>
        <a:p>
          <a:endParaRPr lang="en-US"/>
        </a:p>
      </dgm:t>
    </dgm:pt>
  </dgm:ptLst>
  <dgm:cxnLst>
    <dgm:cxn modelId="{87E4F6E8-193F-4C96-9441-A1FFC1D68C65}" type="presOf" srcId="{3925EFB3-7674-4031-B641-76A3797DF613}" destId="{C7330A04-07FF-4058-BC3D-55D71A352FBD}" srcOrd="0" destOrd="0" presId="urn:microsoft.com/office/officeart/2005/8/layout/vList2"/>
    <dgm:cxn modelId="{3EF3B05F-E42B-4182-BD2A-36CA490540B2}" srcId="{287AA9FE-7667-489E-B48F-E4188FABD6D1}" destId="{100BC329-36B2-4F0F-AA52-29A0DF41AEBC}" srcOrd="1" destOrd="0" parTransId="{1E456DBE-6478-4B03-A53E-CBC28AE2E882}" sibTransId="{F0513F1B-7A79-4DA9-92BF-1E90CB122D25}"/>
    <dgm:cxn modelId="{105CEB98-D9D7-4360-86EA-0DC4E3D72210}" type="presOf" srcId="{50327F70-C5EE-4E7E-BA17-7231B90C9AFC}" destId="{85E0C62A-C552-419A-ABF9-BB692C8A55EC}" srcOrd="0" destOrd="0" presId="urn:microsoft.com/office/officeart/2005/8/layout/vList2"/>
    <dgm:cxn modelId="{1D42678D-C3EB-4D42-9183-2B0C0B3B2FFC}" srcId="{287AA9FE-7667-489E-B48F-E4188FABD6D1}" destId="{50327F70-C5EE-4E7E-BA17-7231B90C9AFC}" srcOrd="0" destOrd="0" parTransId="{7B386614-1E84-4277-95FB-E2BA274D951F}" sibTransId="{81EF8DA8-1464-47C7-9A37-8629C148C264}"/>
    <dgm:cxn modelId="{DD815B70-C382-486D-A1E0-E2DD10231118}" srcId="{287AA9FE-7667-489E-B48F-E4188FABD6D1}" destId="{231793BB-D5F2-4941-ACF6-637C73491BAF}" srcOrd="2" destOrd="0" parTransId="{75B7AF82-478B-4D67-ACA6-82DC6C3B785F}" sibTransId="{0234F73D-3F46-4EDE-811B-714F09B769F0}"/>
    <dgm:cxn modelId="{45180588-DD33-462F-9C58-DA138403C26C}" srcId="{287AA9FE-7667-489E-B48F-E4188FABD6D1}" destId="{648F3D27-27AE-4804-B67E-26F0FEF84117}" srcOrd="4" destOrd="0" parTransId="{5BDE1D0C-52F2-42EC-A5EE-1BC443F37E9F}" sibTransId="{B931B80F-9DAC-49C9-8B4B-783815B73D98}"/>
    <dgm:cxn modelId="{5E6133C2-C22D-4C6C-8F14-83BA827925C6}" type="presOf" srcId="{100BC329-36B2-4F0F-AA52-29A0DF41AEBC}" destId="{26CB8669-5E05-409A-902A-838C3E5DED30}" srcOrd="0" destOrd="0" presId="urn:microsoft.com/office/officeart/2005/8/layout/vList2"/>
    <dgm:cxn modelId="{32B28A24-4713-4F5C-8C2D-E8B1356B49BD}" srcId="{287AA9FE-7667-489E-B48F-E4188FABD6D1}" destId="{3925EFB3-7674-4031-B641-76A3797DF613}" srcOrd="3" destOrd="0" parTransId="{48A4AE65-FA14-4ED3-9CDE-C57F41E9B4A6}" sibTransId="{2002CC9F-CC71-4351-AAD7-15127BED02F0}"/>
    <dgm:cxn modelId="{6693DEBE-0815-4A56-A5FA-272DE6E9AE14}" type="presOf" srcId="{287AA9FE-7667-489E-B48F-E4188FABD6D1}" destId="{BB1E2758-EC30-49D8-824D-2EC6F2F9E1D9}" srcOrd="0" destOrd="0" presId="urn:microsoft.com/office/officeart/2005/8/layout/vList2"/>
    <dgm:cxn modelId="{049DB0B1-8A36-4712-A515-9460E8784254}" type="presOf" srcId="{231793BB-D5F2-4941-ACF6-637C73491BAF}" destId="{F061A817-2287-4F34-BF76-9DF00EC8D000}" srcOrd="0" destOrd="0" presId="urn:microsoft.com/office/officeart/2005/8/layout/vList2"/>
    <dgm:cxn modelId="{BD51F580-9FFD-445D-9520-A03B53D01731}" type="presOf" srcId="{648F3D27-27AE-4804-B67E-26F0FEF84117}" destId="{39991CDE-12F3-43E2-ABDA-ABD267ACAB8F}" srcOrd="0" destOrd="0" presId="urn:microsoft.com/office/officeart/2005/8/layout/vList2"/>
    <dgm:cxn modelId="{01066902-C65B-4AB4-99A0-6E5DA7BE17E6}" type="presParOf" srcId="{BB1E2758-EC30-49D8-824D-2EC6F2F9E1D9}" destId="{85E0C62A-C552-419A-ABF9-BB692C8A55EC}" srcOrd="0" destOrd="0" presId="urn:microsoft.com/office/officeart/2005/8/layout/vList2"/>
    <dgm:cxn modelId="{38FAC4AD-8B5B-4243-BCE6-931F767F7F9B}" type="presParOf" srcId="{BB1E2758-EC30-49D8-824D-2EC6F2F9E1D9}" destId="{D2E5FF09-65F3-4266-BC6A-4B4318F81FB8}" srcOrd="1" destOrd="0" presId="urn:microsoft.com/office/officeart/2005/8/layout/vList2"/>
    <dgm:cxn modelId="{97F2365C-B635-4738-9971-3788EC1E3F35}" type="presParOf" srcId="{BB1E2758-EC30-49D8-824D-2EC6F2F9E1D9}" destId="{26CB8669-5E05-409A-902A-838C3E5DED30}" srcOrd="2" destOrd="0" presId="urn:microsoft.com/office/officeart/2005/8/layout/vList2"/>
    <dgm:cxn modelId="{3C20AD3C-5309-4FB4-95EC-626ED87247D5}" type="presParOf" srcId="{BB1E2758-EC30-49D8-824D-2EC6F2F9E1D9}" destId="{921C07DC-6EA9-49DF-A765-F071D2157183}" srcOrd="3" destOrd="0" presId="urn:microsoft.com/office/officeart/2005/8/layout/vList2"/>
    <dgm:cxn modelId="{C3590EA9-C6AC-4164-B563-FA6DFAB7B70B}" type="presParOf" srcId="{BB1E2758-EC30-49D8-824D-2EC6F2F9E1D9}" destId="{F061A817-2287-4F34-BF76-9DF00EC8D000}" srcOrd="4" destOrd="0" presId="urn:microsoft.com/office/officeart/2005/8/layout/vList2"/>
    <dgm:cxn modelId="{21EBB2B0-5D1A-498B-BAC4-0E271AE06BEC}" type="presParOf" srcId="{BB1E2758-EC30-49D8-824D-2EC6F2F9E1D9}" destId="{79669622-EC33-4900-9196-768CBF38209F}" srcOrd="5" destOrd="0" presId="urn:microsoft.com/office/officeart/2005/8/layout/vList2"/>
    <dgm:cxn modelId="{0F507CB0-5832-44C7-9EEB-EC0FC5893CE5}" type="presParOf" srcId="{BB1E2758-EC30-49D8-824D-2EC6F2F9E1D9}" destId="{C7330A04-07FF-4058-BC3D-55D71A352FBD}" srcOrd="6" destOrd="0" presId="urn:microsoft.com/office/officeart/2005/8/layout/vList2"/>
    <dgm:cxn modelId="{8A4F8154-0071-4CEB-B06C-0A0EB6822021}" type="presParOf" srcId="{BB1E2758-EC30-49D8-824D-2EC6F2F9E1D9}" destId="{E4AA2966-D973-42BF-9909-AF503EDD3F22}" srcOrd="7" destOrd="0" presId="urn:microsoft.com/office/officeart/2005/8/layout/vList2"/>
    <dgm:cxn modelId="{1B7DD53D-C5D0-4820-BB67-0D3C24555012}" type="presParOf" srcId="{BB1E2758-EC30-49D8-824D-2EC6F2F9E1D9}" destId="{39991CDE-12F3-43E2-ABDA-ABD267ACAB8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023A6A-31E7-4D56-8BE4-519B5482A490}" type="doc">
      <dgm:prSet loTypeId="urn:microsoft.com/office/officeart/2016/7/layout/VerticalDownArrowProcess" loCatId="process" qsTypeId="urn:microsoft.com/office/officeart/2005/8/quickstyle/simple4" qsCatId="simple" csTypeId="urn:microsoft.com/office/officeart/2005/8/colors/colorful5" csCatId="colorful" phldr="1"/>
      <dgm:spPr/>
      <dgm:t>
        <a:bodyPr/>
        <a:lstStyle/>
        <a:p>
          <a:endParaRPr lang="en-US"/>
        </a:p>
      </dgm:t>
    </dgm:pt>
    <dgm:pt modelId="{E9F6EC93-305E-417A-B776-39835100217B}">
      <dgm:prSet/>
      <dgm:spPr/>
      <dgm:t>
        <a:bodyPr/>
        <a:lstStyle/>
        <a:p>
          <a:r>
            <a:rPr lang="en-US"/>
            <a:t>Determine</a:t>
          </a:r>
        </a:p>
      </dgm:t>
    </dgm:pt>
    <dgm:pt modelId="{D3DA4C88-D9C8-4E23-9523-943768C72B1E}" type="parTrans" cxnId="{FFC42E63-C217-4112-B452-F77852E6B9E0}">
      <dgm:prSet/>
      <dgm:spPr/>
      <dgm:t>
        <a:bodyPr/>
        <a:lstStyle/>
        <a:p>
          <a:endParaRPr lang="en-US"/>
        </a:p>
      </dgm:t>
    </dgm:pt>
    <dgm:pt modelId="{BC285AF1-F1E3-485D-AA09-30F0D61E675E}" type="sibTrans" cxnId="{FFC42E63-C217-4112-B452-F77852E6B9E0}">
      <dgm:prSet/>
      <dgm:spPr/>
      <dgm:t>
        <a:bodyPr/>
        <a:lstStyle/>
        <a:p>
          <a:endParaRPr lang="en-US"/>
        </a:p>
      </dgm:t>
    </dgm:pt>
    <dgm:pt modelId="{E91B3F30-56A2-475F-80B5-FDB345B85DB4}">
      <dgm:prSet custT="1"/>
      <dgm:spPr/>
      <dgm:t>
        <a:bodyPr/>
        <a:lstStyle/>
        <a:p>
          <a:r>
            <a:rPr lang="en-US" sz="1800" dirty="0"/>
            <a:t>Determine: that groundwater extraction by the proposed well would not be inconsistent with any sustainable groundwater management program (GSP) (9a Governor's order)</a:t>
          </a:r>
        </a:p>
      </dgm:t>
    </dgm:pt>
    <dgm:pt modelId="{BAC95591-C0D7-428A-B2E6-690770AAE104}" type="parTrans" cxnId="{4FA6BBCC-4B1B-4C93-940E-191E64E7BFCF}">
      <dgm:prSet/>
      <dgm:spPr/>
      <dgm:t>
        <a:bodyPr/>
        <a:lstStyle/>
        <a:p>
          <a:endParaRPr lang="en-US"/>
        </a:p>
      </dgm:t>
    </dgm:pt>
    <dgm:pt modelId="{7FBE3181-AEC0-4C61-A5F9-0C5F54F72E11}" type="sibTrans" cxnId="{4FA6BBCC-4B1B-4C93-940E-191E64E7BFCF}">
      <dgm:prSet/>
      <dgm:spPr/>
      <dgm:t>
        <a:bodyPr/>
        <a:lstStyle/>
        <a:p>
          <a:endParaRPr lang="en-US"/>
        </a:p>
      </dgm:t>
    </dgm:pt>
    <dgm:pt modelId="{92194021-961E-448A-AF8B-453E0D0C5600}">
      <dgm:prSet/>
      <dgm:spPr/>
      <dgm:t>
        <a:bodyPr/>
        <a:lstStyle/>
        <a:p>
          <a:r>
            <a:rPr lang="en-US"/>
            <a:t>Determine</a:t>
          </a:r>
        </a:p>
      </dgm:t>
    </dgm:pt>
    <dgm:pt modelId="{4D090A1D-4D92-472C-82D6-0253DE7E573D}" type="parTrans" cxnId="{F787133F-F15C-4F66-8D66-5FE60AE43B99}">
      <dgm:prSet/>
      <dgm:spPr/>
      <dgm:t>
        <a:bodyPr/>
        <a:lstStyle/>
        <a:p>
          <a:endParaRPr lang="en-US"/>
        </a:p>
      </dgm:t>
    </dgm:pt>
    <dgm:pt modelId="{9B90FB5C-F5E6-4505-8303-5B6C106DEA12}" type="sibTrans" cxnId="{F787133F-F15C-4F66-8D66-5FE60AE43B99}">
      <dgm:prSet/>
      <dgm:spPr/>
      <dgm:t>
        <a:bodyPr/>
        <a:lstStyle/>
        <a:p>
          <a:endParaRPr lang="en-US"/>
        </a:p>
      </dgm:t>
    </dgm:pt>
    <dgm:pt modelId="{DA0D9087-9B65-4094-B717-24200E56A256}">
      <dgm:prSet custT="1"/>
      <dgm:spPr/>
      <dgm:t>
        <a:bodyPr/>
        <a:lstStyle/>
        <a:p>
          <a:r>
            <a:rPr lang="en-US" sz="1800" dirty="0"/>
            <a:t>Determine: that extraction of groundwater from the proposed well is  not likely to interfere with the production and functioning of existing nearby wells. (9b Governor's order) (all wells </a:t>
          </a:r>
        </a:p>
      </dgm:t>
    </dgm:pt>
    <dgm:pt modelId="{4E679755-D936-411D-875C-3BF2085BB08B}" type="parTrans" cxnId="{8CC30EE1-E75F-4919-A285-DA9A1996A2C4}">
      <dgm:prSet/>
      <dgm:spPr/>
      <dgm:t>
        <a:bodyPr/>
        <a:lstStyle/>
        <a:p>
          <a:endParaRPr lang="en-US"/>
        </a:p>
      </dgm:t>
    </dgm:pt>
    <dgm:pt modelId="{36C2AE12-4A69-4892-8D14-02D97AAC1FE8}" type="sibTrans" cxnId="{8CC30EE1-E75F-4919-A285-DA9A1996A2C4}">
      <dgm:prSet/>
      <dgm:spPr/>
      <dgm:t>
        <a:bodyPr/>
        <a:lstStyle/>
        <a:p>
          <a:endParaRPr lang="en-US"/>
        </a:p>
      </dgm:t>
    </dgm:pt>
    <dgm:pt modelId="{392A8CEB-10F6-42B1-96CC-E26B59114331}">
      <dgm:prSet/>
      <dgm:spPr/>
      <dgm:t>
        <a:bodyPr/>
        <a:lstStyle/>
        <a:p>
          <a:r>
            <a:rPr lang="en-US"/>
            <a:t>Determine</a:t>
          </a:r>
        </a:p>
      </dgm:t>
    </dgm:pt>
    <dgm:pt modelId="{73B56A01-DDE5-4DF4-8A73-A7A47EA871F7}" type="parTrans" cxnId="{FDBC5065-18C5-4F42-8366-3A7C8F89CF8D}">
      <dgm:prSet/>
      <dgm:spPr/>
      <dgm:t>
        <a:bodyPr/>
        <a:lstStyle/>
        <a:p>
          <a:endParaRPr lang="en-US"/>
        </a:p>
      </dgm:t>
    </dgm:pt>
    <dgm:pt modelId="{D117DF60-AA5C-4C23-9327-21BCBE98AC2B}" type="sibTrans" cxnId="{FDBC5065-18C5-4F42-8366-3A7C8F89CF8D}">
      <dgm:prSet/>
      <dgm:spPr/>
      <dgm:t>
        <a:bodyPr/>
        <a:lstStyle/>
        <a:p>
          <a:endParaRPr lang="en-US"/>
        </a:p>
      </dgm:t>
    </dgm:pt>
    <dgm:pt modelId="{E8E77E12-362B-4569-9D0A-943E0C5D2F56}">
      <dgm:prSet custT="1"/>
      <dgm:spPr/>
      <dgm:t>
        <a:bodyPr/>
        <a:lstStyle/>
        <a:p>
          <a:r>
            <a:rPr lang="en-US" sz="1800" dirty="0"/>
            <a:t>Determine: the proposed well is not likely to cause subsidence that would adversely impact or damage nearby infrastructure. (9b Governor's order)(potential issue with-in the Tulelake basin)</a:t>
          </a:r>
        </a:p>
      </dgm:t>
    </dgm:pt>
    <dgm:pt modelId="{083284FB-F349-47D3-8350-2CFB30F0A312}" type="parTrans" cxnId="{755207A5-1539-4553-A0E9-9BDDFF533F21}">
      <dgm:prSet/>
      <dgm:spPr/>
      <dgm:t>
        <a:bodyPr/>
        <a:lstStyle/>
        <a:p>
          <a:endParaRPr lang="en-US"/>
        </a:p>
      </dgm:t>
    </dgm:pt>
    <dgm:pt modelId="{36054D1C-1FE2-4365-BCF5-8C9B43AB6303}" type="sibTrans" cxnId="{755207A5-1539-4553-A0E9-9BDDFF533F21}">
      <dgm:prSet/>
      <dgm:spPr/>
      <dgm:t>
        <a:bodyPr/>
        <a:lstStyle/>
        <a:p>
          <a:endParaRPr lang="en-US"/>
        </a:p>
      </dgm:t>
    </dgm:pt>
    <dgm:pt modelId="{98221133-744D-45B4-9444-6A125DDABDD5}">
      <dgm:prSet/>
      <dgm:spPr/>
      <dgm:t>
        <a:bodyPr/>
        <a:lstStyle/>
        <a:p>
          <a:r>
            <a:rPr lang="en-US"/>
            <a:t>Determine</a:t>
          </a:r>
        </a:p>
      </dgm:t>
    </dgm:pt>
    <dgm:pt modelId="{9816A74D-6343-4DCA-AA41-072104C3D412}" type="parTrans" cxnId="{AEF850CC-2E0C-4B7F-8442-B8091EC2C796}">
      <dgm:prSet/>
      <dgm:spPr/>
      <dgm:t>
        <a:bodyPr/>
        <a:lstStyle/>
        <a:p>
          <a:endParaRPr lang="en-US"/>
        </a:p>
      </dgm:t>
    </dgm:pt>
    <dgm:pt modelId="{D1158373-E33D-40A9-9DB4-3ADCD58D4DCE}" type="sibTrans" cxnId="{AEF850CC-2E0C-4B7F-8442-B8091EC2C796}">
      <dgm:prSet/>
      <dgm:spPr/>
      <dgm:t>
        <a:bodyPr/>
        <a:lstStyle/>
        <a:p>
          <a:endParaRPr lang="en-US"/>
        </a:p>
      </dgm:t>
    </dgm:pt>
    <dgm:pt modelId="{D0A485DF-30E3-496E-8B91-DEC49B8CBEE4}">
      <dgm:prSet custT="1"/>
      <dgm:spPr/>
      <dgm:t>
        <a:bodyPr/>
        <a:lstStyle/>
        <a:p>
          <a:r>
            <a:rPr lang="en-US" sz="1800" dirty="0"/>
            <a:t>Determine: if the obligation to consider the public trust and preserve public trust resources to the extent </a:t>
          </a:r>
          <a:r>
            <a:rPr lang="en-US" sz="1800" dirty="0" smtClean="0"/>
            <a:t>feasible </a:t>
          </a:r>
          <a:r>
            <a:rPr lang="en-US" sz="1800" dirty="0"/>
            <a:t>applies and if so, whether appropriate findings have been made.</a:t>
          </a:r>
        </a:p>
      </dgm:t>
    </dgm:pt>
    <dgm:pt modelId="{80D06DF3-8B94-4B14-BC18-55FCB4C3CCE2}" type="parTrans" cxnId="{01DF8ED6-3515-4D46-B4B6-E607802AC983}">
      <dgm:prSet/>
      <dgm:spPr/>
      <dgm:t>
        <a:bodyPr/>
        <a:lstStyle/>
        <a:p>
          <a:endParaRPr lang="en-US"/>
        </a:p>
      </dgm:t>
    </dgm:pt>
    <dgm:pt modelId="{D8FA3D61-FD9B-4378-ADD0-6264580D108C}" type="sibTrans" cxnId="{01DF8ED6-3515-4D46-B4B6-E607802AC983}">
      <dgm:prSet/>
      <dgm:spPr/>
      <dgm:t>
        <a:bodyPr/>
        <a:lstStyle/>
        <a:p>
          <a:endParaRPr lang="en-US"/>
        </a:p>
      </dgm:t>
    </dgm:pt>
    <dgm:pt modelId="{6EC4D471-C0D4-4A5D-8D8E-EB37FE2BC1B1}" type="pres">
      <dgm:prSet presAssocID="{2D023A6A-31E7-4D56-8BE4-519B5482A490}" presName="Name0" presStyleCnt="0">
        <dgm:presLayoutVars>
          <dgm:dir/>
          <dgm:animLvl val="lvl"/>
          <dgm:resizeHandles val="exact"/>
        </dgm:presLayoutVars>
      </dgm:prSet>
      <dgm:spPr/>
      <dgm:t>
        <a:bodyPr/>
        <a:lstStyle/>
        <a:p>
          <a:endParaRPr lang="en-US"/>
        </a:p>
      </dgm:t>
    </dgm:pt>
    <dgm:pt modelId="{6BCC2A4E-9E26-4AC2-8430-64FEACF762F7}" type="pres">
      <dgm:prSet presAssocID="{98221133-744D-45B4-9444-6A125DDABDD5}" presName="boxAndChildren" presStyleCnt="0"/>
      <dgm:spPr/>
    </dgm:pt>
    <dgm:pt modelId="{588BB8FC-EB15-47E5-8C00-FB484D2B374D}" type="pres">
      <dgm:prSet presAssocID="{98221133-744D-45B4-9444-6A125DDABDD5}" presName="parentTextBox" presStyleLbl="alignNode1" presStyleIdx="0" presStyleCnt="4"/>
      <dgm:spPr/>
      <dgm:t>
        <a:bodyPr/>
        <a:lstStyle/>
        <a:p>
          <a:endParaRPr lang="en-US"/>
        </a:p>
      </dgm:t>
    </dgm:pt>
    <dgm:pt modelId="{AF1B0E5D-3DC3-4914-BE8F-88C3E95161E4}" type="pres">
      <dgm:prSet presAssocID="{98221133-744D-45B4-9444-6A125DDABDD5}" presName="descendantBox" presStyleLbl="bgAccFollowNode1" presStyleIdx="0" presStyleCnt="4"/>
      <dgm:spPr/>
      <dgm:t>
        <a:bodyPr/>
        <a:lstStyle/>
        <a:p>
          <a:endParaRPr lang="en-US"/>
        </a:p>
      </dgm:t>
    </dgm:pt>
    <dgm:pt modelId="{D556D603-10D3-4B58-A05C-3A2B7044315F}" type="pres">
      <dgm:prSet presAssocID="{D117DF60-AA5C-4C23-9327-21BCBE98AC2B}" presName="sp" presStyleCnt="0"/>
      <dgm:spPr/>
    </dgm:pt>
    <dgm:pt modelId="{324B6FFB-BBEB-4D74-A2B8-ACE9BE13C49F}" type="pres">
      <dgm:prSet presAssocID="{392A8CEB-10F6-42B1-96CC-E26B59114331}" presName="arrowAndChildren" presStyleCnt="0"/>
      <dgm:spPr/>
    </dgm:pt>
    <dgm:pt modelId="{B4EF4902-DE51-46C9-81A5-98A61AF79F4E}" type="pres">
      <dgm:prSet presAssocID="{392A8CEB-10F6-42B1-96CC-E26B59114331}" presName="parentTextArrow" presStyleLbl="node1" presStyleIdx="0" presStyleCnt="0"/>
      <dgm:spPr/>
      <dgm:t>
        <a:bodyPr/>
        <a:lstStyle/>
        <a:p>
          <a:endParaRPr lang="en-US"/>
        </a:p>
      </dgm:t>
    </dgm:pt>
    <dgm:pt modelId="{3648E9F2-0901-4065-98BF-8870AD897C08}" type="pres">
      <dgm:prSet presAssocID="{392A8CEB-10F6-42B1-96CC-E26B59114331}" presName="arrow" presStyleLbl="alignNode1" presStyleIdx="1" presStyleCnt="4"/>
      <dgm:spPr/>
      <dgm:t>
        <a:bodyPr/>
        <a:lstStyle/>
        <a:p>
          <a:endParaRPr lang="en-US"/>
        </a:p>
      </dgm:t>
    </dgm:pt>
    <dgm:pt modelId="{6C7D73DD-8260-4A8A-9A0B-BE2AC0747D39}" type="pres">
      <dgm:prSet presAssocID="{392A8CEB-10F6-42B1-96CC-E26B59114331}" presName="descendantArrow" presStyleLbl="bgAccFollowNode1" presStyleIdx="1" presStyleCnt="4"/>
      <dgm:spPr/>
      <dgm:t>
        <a:bodyPr/>
        <a:lstStyle/>
        <a:p>
          <a:endParaRPr lang="en-US"/>
        </a:p>
      </dgm:t>
    </dgm:pt>
    <dgm:pt modelId="{C66F7234-BE44-4116-92C3-81D264178EC3}" type="pres">
      <dgm:prSet presAssocID="{9B90FB5C-F5E6-4505-8303-5B6C106DEA12}" presName="sp" presStyleCnt="0"/>
      <dgm:spPr/>
    </dgm:pt>
    <dgm:pt modelId="{7514A89C-1401-4C2D-B9A8-92A40E093070}" type="pres">
      <dgm:prSet presAssocID="{92194021-961E-448A-AF8B-453E0D0C5600}" presName="arrowAndChildren" presStyleCnt="0"/>
      <dgm:spPr/>
    </dgm:pt>
    <dgm:pt modelId="{77ECB1CA-0ED6-40C4-9AE5-68393FAF2D37}" type="pres">
      <dgm:prSet presAssocID="{92194021-961E-448A-AF8B-453E0D0C5600}" presName="parentTextArrow" presStyleLbl="node1" presStyleIdx="0" presStyleCnt="0"/>
      <dgm:spPr/>
      <dgm:t>
        <a:bodyPr/>
        <a:lstStyle/>
        <a:p>
          <a:endParaRPr lang="en-US"/>
        </a:p>
      </dgm:t>
    </dgm:pt>
    <dgm:pt modelId="{E921C657-7E46-456E-8560-66D2D3456BDC}" type="pres">
      <dgm:prSet presAssocID="{92194021-961E-448A-AF8B-453E0D0C5600}" presName="arrow" presStyleLbl="alignNode1" presStyleIdx="2" presStyleCnt="4"/>
      <dgm:spPr/>
      <dgm:t>
        <a:bodyPr/>
        <a:lstStyle/>
        <a:p>
          <a:endParaRPr lang="en-US"/>
        </a:p>
      </dgm:t>
    </dgm:pt>
    <dgm:pt modelId="{3A3D2412-C92B-4D7E-A340-70AEDF34736A}" type="pres">
      <dgm:prSet presAssocID="{92194021-961E-448A-AF8B-453E0D0C5600}" presName="descendantArrow" presStyleLbl="bgAccFollowNode1" presStyleIdx="2" presStyleCnt="4"/>
      <dgm:spPr/>
      <dgm:t>
        <a:bodyPr/>
        <a:lstStyle/>
        <a:p>
          <a:endParaRPr lang="en-US"/>
        </a:p>
      </dgm:t>
    </dgm:pt>
    <dgm:pt modelId="{9601663F-6DEF-4126-9ACB-9BDB96FCD0C4}" type="pres">
      <dgm:prSet presAssocID="{BC285AF1-F1E3-485D-AA09-30F0D61E675E}" presName="sp" presStyleCnt="0"/>
      <dgm:spPr/>
    </dgm:pt>
    <dgm:pt modelId="{55123BD7-2A88-4298-8D09-45FA0DC294BE}" type="pres">
      <dgm:prSet presAssocID="{E9F6EC93-305E-417A-B776-39835100217B}" presName="arrowAndChildren" presStyleCnt="0"/>
      <dgm:spPr/>
    </dgm:pt>
    <dgm:pt modelId="{05CA8385-25DF-4902-AA1B-896DD21196EE}" type="pres">
      <dgm:prSet presAssocID="{E9F6EC93-305E-417A-B776-39835100217B}" presName="parentTextArrow" presStyleLbl="node1" presStyleIdx="0" presStyleCnt="0"/>
      <dgm:spPr/>
      <dgm:t>
        <a:bodyPr/>
        <a:lstStyle/>
        <a:p>
          <a:endParaRPr lang="en-US"/>
        </a:p>
      </dgm:t>
    </dgm:pt>
    <dgm:pt modelId="{859C9F5D-19E6-4775-82B5-3387A0D60929}" type="pres">
      <dgm:prSet presAssocID="{E9F6EC93-305E-417A-B776-39835100217B}" presName="arrow" presStyleLbl="alignNode1" presStyleIdx="3" presStyleCnt="4"/>
      <dgm:spPr/>
      <dgm:t>
        <a:bodyPr/>
        <a:lstStyle/>
        <a:p>
          <a:endParaRPr lang="en-US"/>
        </a:p>
      </dgm:t>
    </dgm:pt>
    <dgm:pt modelId="{BB69658A-1D9A-41A7-BF86-538077DDECBB}" type="pres">
      <dgm:prSet presAssocID="{E9F6EC93-305E-417A-B776-39835100217B}" presName="descendantArrow" presStyleLbl="bgAccFollowNode1" presStyleIdx="3" presStyleCnt="4"/>
      <dgm:spPr/>
      <dgm:t>
        <a:bodyPr/>
        <a:lstStyle/>
        <a:p>
          <a:endParaRPr lang="en-US"/>
        </a:p>
      </dgm:t>
    </dgm:pt>
  </dgm:ptLst>
  <dgm:cxnLst>
    <dgm:cxn modelId="{FDBC5065-18C5-4F42-8366-3A7C8F89CF8D}" srcId="{2D023A6A-31E7-4D56-8BE4-519B5482A490}" destId="{392A8CEB-10F6-42B1-96CC-E26B59114331}" srcOrd="2" destOrd="0" parTransId="{73B56A01-DDE5-4DF4-8A73-A7A47EA871F7}" sibTransId="{D117DF60-AA5C-4C23-9327-21BCBE98AC2B}"/>
    <dgm:cxn modelId="{F787133F-F15C-4F66-8D66-5FE60AE43B99}" srcId="{2D023A6A-31E7-4D56-8BE4-519B5482A490}" destId="{92194021-961E-448A-AF8B-453E0D0C5600}" srcOrd="1" destOrd="0" parTransId="{4D090A1D-4D92-472C-82D6-0253DE7E573D}" sibTransId="{9B90FB5C-F5E6-4505-8303-5B6C106DEA12}"/>
    <dgm:cxn modelId="{B31768E1-9E12-48FA-95BE-4FD4DF94041F}" type="presOf" srcId="{D0A485DF-30E3-496E-8B91-DEC49B8CBEE4}" destId="{AF1B0E5D-3DC3-4914-BE8F-88C3E95161E4}" srcOrd="0" destOrd="0" presId="urn:microsoft.com/office/officeart/2016/7/layout/VerticalDownArrowProcess"/>
    <dgm:cxn modelId="{91095A99-E6BD-48FA-8077-521DA95F912E}" type="presOf" srcId="{2D023A6A-31E7-4D56-8BE4-519B5482A490}" destId="{6EC4D471-C0D4-4A5D-8D8E-EB37FE2BC1B1}" srcOrd="0" destOrd="0" presId="urn:microsoft.com/office/officeart/2016/7/layout/VerticalDownArrowProcess"/>
    <dgm:cxn modelId="{85CDBEA1-B9DE-49AD-BE71-EEA58340ACCA}" type="presOf" srcId="{E9F6EC93-305E-417A-B776-39835100217B}" destId="{859C9F5D-19E6-4775-82B5-3387A0D60929}" srcOrd="1" destOrd="0" presId="urn:microsoft.com/office/officeart/2016/7/layout/VerticalDownArrowProcess"/>
    <dgm:cxn modelId="{DB5FEF38-43B9-4547-8377-2E69E4BED8AA}" type="presOf" srcId="{E9F6EC93-305E-417A-B776-39835100217B}" destId="{05CA8385-25DF-4902-AA1B-896DD21196EE}" srcOrd="0" destOrd="0" presId="urn:microsoft.com/office/officeart/2016/7/layout/VerticalDownArrowProcess"/>
    <dgm:cxn modelId="{9144F3E2-D502-44F9-8C57-65F45352253E}" type="presOf" srcId="{392A8CEB-10F6-42B1-96CC-E26B59114331}" destId="{B4EF4902-DE51-46C9-81A5-98A61AF79F4E}" srcOrd="0" destOrd="0" presId="urn:microsoft.com/office/officeart/2016/7/layout/VerticalDownArrowProcess"/>
    <dgm:cxn modelId="{E2CCE65C-CBF8-4481-8D8B-C33EB2A4C88C}" type="presOf" srcId="{E8E77E12-362B-4569-9D0A-943E0C5D2F56}" destId="{6C7D73DD-8260-4A8A-9A0B-BE2AC0747D39}" srcOrd="0" destOrd="0" presId="urn:microsoft.com/office/officeart/2016/7/layout/VerticalDownArrowProcess"/>
    <dgm:cxn modelId="{68BA2EEF-5DE4-4F36-BF3D-AC44698C972D}" type="presOf" srcId="{92194021-961E-448A-AF8B-453E0D0C5600}" destId="{77ECB1CA-0ED6-40C4-9AE5-68393FAF2D37}" srcOrd="0" destOrd="0" presId="urn:microsoft.com/office/officeart/2016/7/layout/VerticalDownArrowProcess"/>
    <dgm:cxn modelId="{755207A5-1539-4553-A0E9-9BDDFF533F21}" srcId="{392A8CEB-10F6-42B1-96CC-E26B59114331}" destId="{E8E77E12-362B-4569-9D0A-943E0C5D2F56}" srcOrd="0" destOrd="0" parTransId="{083284FB-F349-47D3-8350-2CFB30F0A312}" sibTransId="{36054D1C-1FE2-4365-BCF5-8C9B43AB6303}"/>
    <dgm:cxn modelId="{15FFCDB5-98DE-4F65-953D-627BA35B7EAB}" type="presOf" srcId="{98221133-744D-45B4-9444-6A125DDABDD5}" destId="{588BB8FC-EB15-47E5-8C00-FB484D2B374D}" srcOrd="0" destOrd="0" presId="urn:microsoft.com/office/officeart/2016/7/layout/VerticalDownArrowProcess"/>
    <dgm:cxn modelId="{E9022F28-95BA-47C5-BE56-554A9F1A3ED3}" type="presOf" srcId="{DA0D9087-9B65-4094-B717-24200E56A256}" destId="{3A3D2412-C92B-4D7E-A340-70AEDF34736A}" srcOrd="0" destOrd="0" presId="urn:microsoft.com/office/officeart/2016/7/layout/VerticalDownArrowProcess"/>
    <dgm:cxn modelId="{8CC30EE1-E75F-4919-A285-DA9A1996A2C4}" srcId="{92194021-961E-448A-AF8B-453E0D0C5600}" destId="{DA0D9087-9B65-4094-B717-24200E56A256}" srcOrd="0" destOrd="0" parTransId="{4E679755-D936-411D-875C-3BF2085BB08B}" sibTransId="{36C2AE12-4A69-4892-8D14-02D97AAC1FE8}"/>
    <dgm:cxn modelId="{AEF850CC-2E0C-4B7F-8442-B8091EC2C796}" srcId="{2D023A6A-31E7-4D56-8BE4-519B5482A490}" destId="{98221133-744D-45B4-9444-6A125DDABDD5}" srcOrd="3" destOrd="0" parTransId="{9816A74D-6343-4DCA-AA41-072104C3D412}" sibTransId="{D1158373-E33D-40A9-9DB4-3ADCD58D4DCE}"/>
    <dgm:cxn modelId="{901B86B7-200C-4BA8-8B10-D18ECD2A5430}" type="presOf" srcId="{E91B3F30-56A2-475F-80B5-FDB345B85DB4}" destId="{BB69658A-1D9A-41A7-BF86-538077DDECBB}" srcOrd="0" destOrd="0" presId="urn:microsoft.com/office/officeart/2016/7/layout/VerticalDownArrowProcess"/>
    <dgm:cxn modelId="{4FA6BBCC-4B1B-4C93-940E-191E64E7BFCF}" srcId="{E9F6EC93-305E-417A-B776-39835100217B}" destId="{E91B3F30-56A2-475F-80B5-FDB345B85DB4}" srcOrd="0" destOrd="0" parTransId="{BAC95591-C0D7-428A-B2E6-690770AAE104}" sibTransId="{7FBE3181-AEC0-4C61-A5F9-0C5F54F72E11}"/>
    <dgm:cxn modelId="{E625DDC3-5C7A-4C25-B9EB-8231E779BA0A}" type="presOf" srcId="{392A8CEB-10F6-42B1-96CC-E26B59114331}" destId="{3648E9F2-0901-4065-98BF-8870AD897C08}" srcOrd="1" destOrd="0" presId="urn:microsoft.com/office/officeart/2016/7/layout/VerticalDownArrowProcess"/>
    <dgm:cxn modelId="{7B3404B3-E656-444D-9DC1-0910F2F066BE}" type="presOf" srcId="{92194021-961E-448A-AF8B-453E0D0C5600}" destId="{E921C657-7E46-456E-8560-66D2D3456BDC}" srcOrd="1" destOrd="0" presId="urn:microsoft.com/office/officeart/2016/7/layout/VerticalDownArrowProcess"/>
    <dgm:cxn modelId="{01DF8ED6-3515-4D46-B4B6-E607802AC983}" srcId="{98221133-744D-45B4-9444-6A125DDABDD5}" destId="{D0A485DF-30E3-496E-8B91-DEC49B8CBEE4}" srcOrd="0" destOrd="0" parTransId="{80D06DF3-8B94-4B14-BC18-55FCB4C3CCE2}" sibTransId="{D8FA3D61-FD9B-4378-ADD0-6264580D108C}"/>
    <dgm:cxn modelId="{FFC42E63-C217-4112-B452-F77852E6B9E0}" srcId="{2D023A6A-31E7-4D56-8BE4-519B5482A490}" destId="{E9F6EC93-305E-417A-B776-39835100217B}" srcOrd="0" destOrd="0" parTransId="{D3DA4C88-D9C8-4E23-9523-943768C72B1E}" sibTransId="{BC285AF1-F1E3-485D-AA09-30F0D61E675E}"/>
    <dgm:cxn modelId="{D78ADAEA-5196-4672-9B65-D08C7DB5E55E}" type="presParOf" srcId="{6EC4D471-C0D4-4A5D-8D8E-EB37FE2BC1B1}" destId="{6BCC2A4E-9E26-4AC2-8430-64FEACF762F7}" srcOrd="0" destOrd="0" presId="urn:microsoft.com/office/officeart/2016/7/layout/VerticalDownArrowProcess"/>
    <dgm:cxn modelId="{5A3631FD-21E7-4670-BEFB-32D27CAAE0EE}" type="presParOf" srcId="{6BCC2A4E-9E26-4AC2-8430-64FEACF762F7}" destId="{588BB8FC-EB15-47E5-8C00-FB484D2B374D}" srcOrd="0" destOrd="0" presId="urn:microsoft.com/office/officeart/2016/7/layout/VerticalDownArrowProcess"/>
    <dgm:cxn modelId="{F40B406D-6FFC-4F2F-90DB-67EBF6204F83}" type="presParOf" srcId="{6BCC2A4E-9E26-4AC2-8430-64FEACF762F7}" destId="{AF1B0E5D-3DC3-4914-BE8F-88C3E95161E4}" srcOrd="1" destOrd="0" presId="urn:microsoft.com/office/officeart/2016/7/layout/VerticalDownArrowProcess"/>
    <dgm:cxn modelId="{CE358EF8-DE1F-474E-9532-F135A303ED41}" type="presParOf" srcId="{6EC4D471-C0D4-4A5D-8D8E-EB37FE2BC1B1}" destId="{D556D603-10D3-4B58-A05C-3A2B7044315F}" srcOrd="1" destOrd="0" presId="urn:microsoft.com/office/officeart/2016/7/layout/VerticalDownArrowProcess"/>
    <dgm:cxn modelId="{008E1670-2B05-4314-BC0D-80AB3166D1DB}" type="presParOf" srcId="{6EC4D471-C0D4-4A5D-8D8E-EB37FE2BC1B1}" destId="{324B6FFB-BBEB-4D74-A2B8-ACE9BE13C49F}" srcOrd="2" destOrd="0" presId="urn:microsoft.com/office/officeart/2016/7/layout/VerticalDownArrowProcess"/>
    <dgm:cxn modelId="{F825F237-6E41-46E7-B9FD-4DB4FB1BB22E}" type="presParOf" srcId="{324B6FFB-BBEB-4D74-A2B8-ACE9BE13C49F}" destId="{B4EF4902-DE51-46C9-81A5-98A61AF79F4E}" srcOrd="0" destOrd="0" presId="urn:microsoft.com/office/officeart/2016/7/layout/VerticalDownArrowProcess"/>
    <dgm:cxn modelId="{DDFA2239-514F-4EB4-9B1A-4B14C4EC5AA2}" type="presParOf" srcId="{324B6FFB-BBEB-4D74-A2B8-ACE9BE13C49F}" destId="{3648E9F2-0901-4065-98BF-8870AD897C08}" srcOrd="1" destOrd="0" presId="urn:microsoft.com/office/officeart/2016/7/layout/VerticalDownArrowProcess"/>
    <dgm:cxn modelId="{9FBCB203-D6A6-48FC-BD80-775B275F5DCB}" type="presParOf" srcId="{324B6FFB-BBEB-4D74-A2B8-ACE9BE13C49F}" destId="{6C7D73DD-8260-4A8A-9A0B-BE2AC0747D39}" srcOrd="2" destOrd="0" presId="urn:microsoft.com/office/officeart/2016/7/layout/VerticalDownArrowProcess"/>
    <dgm:cxn modelId="{9F359D67-3DE8-4BF6-A623-3A66E36979F2}" type="presParOf" srcId="{6EC4D471-C0D4-4A5D-8D8E-EB37FE2BC1B1}" destId="{C66F7234-BE44-4116-92C3-81D264178EC3}" srcOrd="3" destOrd="0" presId="urn:microsoft.com/office/officeart/2016/7/layout/VerticalDownArrowProcess"/>
    <dgm:cxn modelId="{61BA97EC-7BDC-448F-991F-18E8E9467081}" type="presParOf" srcId="{6EC4D471-C0D4-4A5D-8D8E-EB37FE2BC1B1}" destId="{7514A89C-1401-4C2D-B9A8-92A40E093070}" srcOrd="4" destOrd="0" presId="urn:microsoft.com/office/officeart/2016/7/layout/VerticalDownArrowProcess"/>
    <dgm:cxn modelId="{8C047758-A6C9-4882-813D-B807C7673340}" type="presParOf" srcId="{7514A89C-1401-4C2D-B9A8-92A40E093070}" destId="{77ECB1CA-0ED6-40C4-9AE5-68393FAF2D37}" srcOrd="0" destOrd="0" presId="urn:microsoft.com/office/officeart/2016/7/layout/VerticalDownArrowProcess"/>
    <dgm:cxn modelId="{B2EF55B3-3E83-403C-A80B-3722486F6A02}" type="presParOf" srcId="{7514A89C-1401-4C2D-B9A8-92A40E093070}" destId="{E921C657-7E46-456E-8560-66D2D3456BDC}" srcOrd="1" destOrd="0" presId="urn:microsoft.com/office/officeart/2016/7/layout/VerticalDownArrowProcess"/>
    <dgm:cxn modelId="{F0A9E113-CF9F-4563-9DD3-CA6D738CEA2D}" type="presParOf" srcId="{7514A89C-1401-4C2D-B9A8-92A40E093070}" destId="{3A3D2412-C92B-4D7E-A340-70AEDF34736A}" srcOrd="2" destOrd="0" presId="urn:microsoft.com/office/officeart/2016/7/layout/VerticalDownArrowProcess"/>
    <dgm:cxn modelId="{62B3F9E4-6651-4634-95E5-70997A076B03}" type="presParOf" srcId="{6EC4D471-C0D4-4A5D-8D8E-EB37FE2BC1B1}" destId="{9601663F-6DEF-4126-9ACB-9BDB96FCD0C4}" srcOrd="5" destOrd="0" presId="urn:microsoft.com/office/officeart/2016/7/layout/VerticalDownArrowProcess"/>
    <dgm:cxn modelId="{D354D34E-C7AC-48F8-87D0-6FEEB2BD08DA}" type="presParOf" srcId="{6EC4D471-C0D4-4A5D-8D8E-EB37FE2BC1B1}" destId="{55123BD7-2A88-4298-8D09-45FA0DC294BE}" srcOrd="6" destOrd="0" presId="urn:microsoft.com/office/officeart/2016/7/layout/VerticalDownArrowProcess"/>
    <dgm:cxn modelId="{6BBF58C1-5FE6-4622-8212-D85B739C9DA0}" type="presParOf" srcId="{55123BD7-2A88-4298-8D09-45FA0DC294BE}" destId="{05CA8385-25DF-4902-AA1B-896DD21196EE}" srcOrd="0" destOrd="0" presId="urn:microsoft.com/office/officeart/2016/7/layout/VerticalDownArrowProcess"/>
    <dgm:cxn modelId="{2C4576BD-FE3B-4EF1-BA6A-3C45A2E0AF39}" type="presParOf" srcId="{55123BD7-2A88-4298-8D09-45FA0DC294BE}" destId="{859C9F5D-19E6-4775-82B5-3387A0D60929}" srcOrd="1" destOrd="0" presId="urn:microsoft.com/office/officeart/2016/7/layout/VerticalDownArrowProcess"/>
    <dgm:cxn modelId="{E5A6FD97-E2E2-4F8F-8321-5BD65080D2D9}" type="presParOf" srcId="{55123BD7-2A88-4298-8D09-45FA0DC294BE}" destId="{BB69658A-1D9A-41A7-BF86-538077DDECBB}"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0C62A-C552-419A-ABF9-BB692C8A55EC}">
      <dsp:nvSpPr>
        <dsp:cNvPr id="0" name=""/>
        <dsp:cNvSpPr/>
      </dsp:nvSpPr>
      <dsp:spPr>
        <a:xfrm>
          <a:off x="0" y="32610"/>
          <a:ext cx="6900512" cy="1034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General review of draft ground water permitting guidelines </a:t>
          </a:r>
        </a:p>
      </dsp:txBody>
      <dsp:txXfrm>
        <a:off x="50489" y="83099"/>
        <a:ext cx="6799534" cy="933302"/>
      </dsp:txXfrm>
    </dsp:sp>
    <dsp:sp modelId="{26CB8669-5E05-409A-902A-838C3E5DED30}">
      <dsp:nvSpPr>
        <dsp:cNvPr id="0" name=""/>
        <dsp:cNvSpPr/>
      </dsp:nvSpPr>
      <dsp:spPr>
        <a:xfrm>
          <a:off x="0" y="1141770"/>
          <a:ext cx="6900512" cy="103428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Presentation of public input from the GSA advisory groups</a:t>
          </a:r>
        </a:p>
      </dsp:txBody>
      <dsp:txXfrm>
        <a:off x="50489" y="1192259"/>
        <a:ext cx="6799534" cy="933302"/>
      </dsp:txXfrm>
    </dsp:sp>
    <dsp:sp modelId="{F061A817-2287-4F34-BF76-9DF00EC8D000}">
      <dsp:nvSpPr>
        <dsp:cNvPr id="0" name=""/>
        <dsp:cNvSpPr/>
      </dsp:nvSpPr>
      <dsp:spPr>
        <a:xfrm>
          <a:off x="0" y="2250930"/>
          <a:ext cx="6900512" cy="10342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BOS discussion of GSA input issues/concerns</a:t>
          </a:r>
        </a:p>
      </dsp:txBody>
      <dsp:txXfrm>
        <a:off x="50489" y="2301419"/>
        <a:ext cx="6799534" cy="933302"/>
      </dsp:txXfrm>
    </dsp:sp>
    <dsp:sp modelId="{C7330A04-07FF-4058-BC3D-55D71A352FBD}">
      <dsp:nvSpPr>
        <dsp:cNvPr id="0" name=""/>
        <dsp:cNvSpPr/>
      </dsp:nvSpPr>
      <dsp:spPr>
        <a:xfrm>
          <a:off x="0" y="3360090"/>
          <a:ext cx="6900512" cy="103428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Legislation</a:t>
          </a:r>
        </a:p>
      </dsp:txBody>
      <dsp:txXfrm>
        <a:off x="50489" y="3410579"/>
        <a:ext cx="6799534" cy="933302"/>
      </dsp:txXfrm>
    </dsp:sp>
    <dsp:sp modelId="{39991CDE-12F3-43E2-ABDA-ABD267ACAB8F}">
      <dsp:nvSpPr>
        <dsp:cNvPr id="0" name=""/>
        <dsp:cNvSpPr/>
      </dsp:nvSpPr>
      <dsp:spPr>
        <a:xfrm>
          <a:off x="0" y="4469250"/>
          <a:ext cx="6900512" cy="10342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Direction from the BOS</a:t>
          </a:r>
        </a:p>
      </dsp:txBody>
      <dsp:txXfrm>
        <a:off x="50489" y="4519739"/>
        <a:ext cx="6799534" cy="93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BB8FC-EB15-47E5-8C00-FB484D2B374D}">
      <dsp:nvSpPr>
        <dsp:cNvPr id="0" name=""/>
        <dsp:cNvSpPr/>
      </dsp:nvSpPr>
      <dsp:spPr>
        <a:xfrm>
          <a:off x="0" y="5359800"/>
          <a:ext cx="1847149" cy="117259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1369" tIns="199136" rIns="131369" bIns="199136" numCol="1" spcCol="1270" anchor="ctr" anchorCtr="0">
          <a:noAutofit/>
        </a:bodyPr>
        <a:lstStyle/>
        <a:p>
          <a:pPr lvl="0" algn="ctr" defTabSz="1244600">
            <a:lnSpc>
              <a:spcPct val="90000"/>
            </a:lnSpc>
            <a:spcBef>
              <a:spcPct val="0"/>
            </a:spcBef>
            <a:spcAft>
              <a:spcPct val="35000"/>
            </a:spcAft>
          </a:pPr>
          <a:r>
            <a:rPr lang="en-US" sz="2800" kern="1200"/>
            <a:t>Determine</a:t>
          </a:r>
        </a:p>
      </dsp:txBody>
      <dsp:txXfrm>
        <a:off x="0" y="5359800"/>
        <a:ext cx="1847149" cy="1172593"/>
      </dsp:txXfrm>
    </dsp:sp>
    <dsp:sp modelId="{AF1B0E5D-3DC3-4914-BE8F-88C3E95161E4}">
      <dsp:nvSpPr>
        <dsp:cNvPr id="0" name=""/>
        <dsp:cNvSpPr/>
      </dsp:nvSpPr>
      <dsp:spPr>
        <a:xfrm>
          <a:off x="1847149" y="5359800"/>
          <a:ext cx="5541447" cy="1172593"/>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407" tIns="228600" rIns="112407" bIns="228600" numCol="1" spcCol="1270" anchor="ctr" anchorCtr="0">
          <a:noAutofit/>
        </a:bodyPr>
        <a:lstStyle/>
        <a:p>
          <a:pPr lvl="0" algn="l" defTabSz="800100">
            <a:lnSpc>
              <a:spcPct val="90000"/>
            </a:lnSpc>
            <a:spcBef>
              <a:spcPct val="0"/>
            </a:spcBef>
            <a:spcAft>
              <a:spcPct val="35000"/>
            </a:spcAft>
          </a:pPr>
          <a:r>
            <a:rPr lang="en-US" sz="1800" kern="1200" dirty="0"/>
            <a:t>Determine: if the obligation to consider the public trust and preserve public trust resources to the extent </a:t>
          </a:r>
          <a:r>
            <a:rPr lang="en-US" sz="1800" kern="1200" dirty="0" smtClean="0"/>
            <a:t>feasible </a:t>
          </a:r>
          <a:r>
            <a:rPr lang="en-US" sz="1800" kern="1200" dirty="0"/>
            <a:t>applies and if so, whether appropriate findings have been made.</a:t>
          </a:r>
        </a:p>
      </dsp:txBody>
      <dsp:txXfrm>
        <a:off x="1847149" y="5359800"/>
        <a:ext cx="5541447" cy="1172593"/>
      </dsp:txXfrm>
    </dsp:sp>
    <dsp:sp modelId="{3648E9F2-0901-4065-98BF-8870AD897C08}">
      <dsp:nvSpPr>
        <dsp:cNvPr id="0" name=""/>
        <dsp:cNvSpPr/>
      </dsp:nvSpPr>
      <dsp:spPr>
        <a:xfrm rot="10800000">
          <a:off x="0" y="3573940"/>
          <a:ext cx="1847149" cy="1803448"/>
        </a:xfrm>
        <a:prstGeom prst="upArrowCallout">
          <a:avLst>
            <a:gd name="adj1" fmla="val 5000"/>
            <a:gd name="adj2" fmla="val 10000"/>
            <a:gd name="adj3" fmla="val 15000"/>
            <a:gd name="adj4" fmla="val 64977"/>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w="6350" cap="flat" cmpd="sng" algn="ctr">
          <a:solidFill>
            <a:schemeClr val="accent5">
              <a:hueOff val="-2252848"/>
              <a:satOff val="-5806"/>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1369" tIns="199136" rIns="131369" bIns="199136" numCol="1" spcCol="1270" anchor="ctr" anchorCtr="0">
          <a:noAutofit/>
        </a:bodyPr>
        <a:lstStyle/>
        <a:p>
          <a:pPr lvl="0" algn="ctr" defTabSz="1244600">
            <a:lnSpc>
              <a:spcPct val="90000"/>
            </a:lnSpc>
            <a:spcBef>
              <a:spcPct val="0"/>
            </a:spcBef>
            <a:spcAft>
              <a:spcPct val="35000"/>
            </a:spcAft>
          </a:pPr>
          <a:r>
            <a:rPr lang="en-US" sz="2800" kern="1200"/>
            <a:t>Determine</a:t>
          </a:r>
        </a:p>
      </dsp:txBody>
      <dsp:txXfrm rot="-10800000">
        <a:off x="0" y="3573940"/>
        <a:ext cx="1847149" cy="1172241"/>
      </dsp:txXfrm>
    </dsp:sp>
    <dsp:sp modelId="{6C7D73DD-8260-4A8A-9A0B-BE2AC0747D39}">
      <dsp:nvSpPr>
        <dsp:cNvPr id="0" name=""/>
        <dsp:cNvSpPr/>
      </dsp:nvSpPr>
      <dsp:spPr>
        <a:xfrm>
          <a:off x="1847149" y="3573940"/>
          <a:ext cx="5541447" cy="1172241"/>
        </a:xfrm>
        <a:prstGeom prst="rect">
          <a:avLst/>
        </a:prstGeom>
        <a:solidFill>
          <a:schemeClr val="accent5">
            <a:tint val="40000"/>
            <a:alpha val="90000"/>
            <a:hueOff val="-2246587"/>
            <a:satOff val="-7611"/>
            <a:lumOff val="-976"/>
            <a:alphaOff val="0"/>
          </a:schemeClr>
        </a:solidFill>
        <a:ln w="6350" cap="flat" cmpd="sng" algn="ctr">
          <a:solidFill>
            <a:schemeClr val="accent5">
              <a:tint val="40000"/>
              <a:alpha val="90000"/>
              <a:hueOff val="-2246587"/>
              <a:satOff val="-7611"/>
              <a:lumOff val="-9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407" tIns="228600" rIns="112407" bIns="228600" numCol="1" spcCol="1270" anchor="ctr" anchorCtr="0">
          <a:noAutofit/>
        </a:bodyPr>
        <a:lstStyle/>
        <a:p>
          <a:pPr lvl="0" algn="l" defTabSz="800100">
            <a:lnSpc>
              <a:spcPct val="90000"/>
            </a:lnSpc>
            <a:spcBef>
              <a:spcPct val="0"/>
            </a:spcBef>
            <a:spcAft>
              <a:spcPct val="35000"/>
            </a:spcAft>
          </a:pPr>
          <a:r>
            <a:rPr lang="en-US" sz="1800" kern="1200" dirty="0"/>
            <a:t>Determine: the proposed well is not likely to cause subsidence that would adversely impact or damage nearby infrastructure. (9b Governor's order)(potential issue with-in the Tulelake basin)</a:t>
          </a:r>
        </a:p>
      </dsp:txBody>
      <dsp:txXfrm>
        <a:off x="1847149" y="3573940"/>
        <a:ext cx="5541447" cy="1172241"/>
      </dsp:txXfrm>
    </dsp:sp>
    <dsp:sp modelId="{E921C657-7E46-456E-8560-66D2D3456BDC}">
      <dsp:nvSpPr>
        <dsp:cNvPr id="0" name=""/>
        <dsp:cNvSpPr/>
      </dsp:nvSpPr>
      <dsp:spPr>
        <a:xfrm rot="10800000">
          <a:off x="0" y="1788081"/>
          <a:ext cx="1847149" cy="1803448"/>
        </a:xfrm>
        <a:prstGeom prst="upArrowCallout">
          <a:avLst>
            <a:gd name="adj1" fmla="val 5000"/>
            <a:gd name="adj2" fmla="val 10000"/>
            <a:gd name="adj3" fmla="val 15000"/>
            <a:gd name="adj4" fmla="val 64977"/>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1369" tIns="199136" rIns="131369" bIns="199136" numCol="1" spcCol="1270" anchor="ctr" anchorCtr="0">
          <a:noAutofit/>
        </a:bodyPr>
        <a:lstStyle/>
        <a:p>
          <a:pPr lvl="0" algn="ctr" defTabSz="1244600">
            <a:lnSpc>
              <a:spcPct val="90000"/>
            </a:lnSpc>
            <a:spcBef>
              <a:spcPct val="0"/>
            </a:spcBef>
            <a:spcAft>
              <a:spcPct val="35000"/>
            </a:spcAft>
          </a:pPr>
          <a:r>
            <a:rPr lang="en-US" sz="2800" kern="1200"/>
            <a:t>Determine</a:t>
          </a:r>
        </a:p>
      </dsp:txBody>
      <dsp:txXfrm rot="-10800000">
        <a:off x="0" y="1788081"/>
        <a:ext cx="1847149" cy="1172241"/>
      </dsp:txXfrm>
    </dsp:sp>
    <dsp:sp modelId="{3A3D2412-C92B-4D7E-A340-70AEDF34736A}">
      <dsp:nvSpPr>
        <dsp:cNvPr id="0" name=""/>
        <dsp:cNvSpPr/>
      </dsp:nvSpPr>
      <dsp:spPr>
        <a:xfrm>
          <a:off x="1847149" y="1788081"/>
          <a:ext cx="5541447" cy="1172241"/>
        </a:xfrm>
        <a:prstGeom prst="rect">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4493175"/>
              <a:satOff val="-15221"/>
              <a:lumOff val="-19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407" tIns="228600" rIns="112407" bIns="228600" numCol="1" spcCol="1270" anchor="ctr" anchorCtr="0">
          <a:noAutofit/>
        </a:bodyPr>
        <a:lstStyle/>
        <a:p>
          <a:pPr lvl="0" algn="l" defTabSz="800100">
            <a:lnSpc>
              <a:spcPct val="90000"/>
            </a:lnSpc>
            <a:spcBef>
              <a:spcPct val="0"/>
            </a:spcBef>
            <a:spcAft>
              <a:spcPct val="35000"/>
            </a:spcAft>
          </a:pPr>
          <a:r>
            <a:rPr lang="en-US" sz="1800" kern="1200" dirty="0"/>
            <a:t>Determine: that extraction of groundwater from the proposed well is  not likely to interfere with the production and functioning of existing nearby wells. (9b Governor's order) (all wells </a:t>
          </a:r>
        </a:p>
      </dsp:txBody>
      <dsp:txXfrm>
        <a:off x="1847149" y="1788081"/>
        <a:ext cx="5541447" cy="1172241"/>
      </dsp:txXfrm>
    </dsp:sp>
    <dsp:sp modelId="{859C9F5D-19E6-4775-82B5-3387A0D60929}">
      <dsp:nvSpPr>
        <dsp:cNvPr id="0" name=""/>
        <dsp:cNvSpPr/>
      </dsp:nvSpPr>
      <dsp:spPr>
        <a:xfrm rot="10800000">
          <a:off x="0" y="2221"/>
          <a:ext cx="1847149" cy="1803448"/>
        </a:xfrm>
        <a:prstGeom prst="upArrowCallout">
          <a:avLst>
            <a:gd name="adj1" fmla="val 5000"/>
            <a:gd name="adj2" fmla="val 10000"/>
            <a:gd name="adj3" fmla="val 15000"/>
            <a:gd name="adj4" fmla="val 64977"/>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1369" tIns="199136" rIns="131369" bIns="199136" numCol="1" spcCol="1270" anchor="ctr" anchorCtr="0">
          <a:noAutofit/>
        </a:bodyPr>
        <a:lstStyle/>
        <a:p>
          <a:pPr lvl="0" algn="ctr" defTabSz="1244600">
            <a:lnSpc>
              <a:spcPct val="90000"/>
            </a:lnSpc>
            <a:spcBef>
              <a:spcPct val="0"/>
            </a:spcBef>
            <a:spcAft>
              <a:spcPct val="35000"/>
            </a:spcAft>
          </a:pPr>
          <a:r>
            <a:rPr lang="en-US" sz="2800" kern="1200"/>
            <a:t>Determine</a:t>
          </a:r>
        </a:p>
      </dsp:txBody>
      <dsp:txXfrm rot="-10800000">
        <a:off x="0" y="2221"/>
        <a:ext cx="1847149" cy="1172241"/>
      </dsp:txXfrm>
    </dsp:sp>
    <dsp:sp modelId="{BB69658A-1D9A-41A7-BF86-538077DDECBB}">
      <dsp:nvSpPr>
        <dsp:cNvPr id="0" name=""/>
        <dsp:cNvSpPr/>
      </dsp:nvSpPr>
      <dsp:spPr>
        <a:xfrm>
          <a:off x="1847149" y="2221"/>
          <a:ext cx="5541447" cy="1172241"/>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407" tIns="228600" rIns="112407" bIns="228600" numCol="1" spcCol="1270" anchor="ctr" anchorCtr="0">
          <a:noAutofit/>
        </a:bodyPr>
        <a:lstStyle/>
        <a:p>
          <a:pPr lvl="0" algn="l" defTabSz="800100">
            <a:lnSpc>
              <a:spcPct val="90000"/>
            </a:lnSpc>
            <a:spcBef>
              <a:spcPct val="0"/>
            </a:spcBef>
            <a:spcAft>
              <a:spcPct val="35000"/>
            </a:spcAft>
          </a:pPr>
          <a:r>
            <a:rPr lang="en-US" sz="1800" kern="1200" dirty="0"/>
            <a:t>Determine: that groundwater extraction by the proposed well would not be inconsistent with any sustainable groundwater management program (GSP) (9a Governor's order)</a:t>
          </a:r>
        </a:p>
      </dsp:txBody>
      <dsp:txXfrm>
        <a:off x="1847149" y="2221"/>
        <a:ext cx="5541447" cy="11722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F03C-02FB-5A58-182F-FCB186022D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ED80EC-3710-88CF-EED9-6B14C4F79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2F5BFD-3422-9550-1D0D-861BB0037360}"/>
              </a:ext>
            </a:extLst>
          </p:cNvPr>
          <p:cNvSpPr>
            <a:spLocks noGrp="1"/>
          </p:cNvSpPr>
          <p:nvPr>
            <p:ph type="dt" sz="half" idx="10"/>
          </p:nvPr>
        </p:nvSpPr>
        <p:spPr/>
        <p:txBody>
          <a:bodyPr/>
          <a:lstStyle/>
          <a:p>
            <a:fld id="{0833B454-4425-4C5D-AF0B-9FD27AD3E2F9}" type="datetimeFigureOut">
              <a:rPr lang="en-US" smtClean="0"/>
              <a:t>6/14/2023</a:t>
            </a:fld>
            <a:endParaRPr lang="en-US"/>
          </a:p>
        </p:txBody>
      </p:sp>
      <p:sp>
        <p:nvSpPr>
          <p:cNvPr id="5" name="Footer Placeholder 4">
            <a:extLst>
              <a:ext uri="{FF2B5EF4-FFF2-40B4-BE49-F238E27FC236}">
                <a16:creationId xmlns:a16="http://schemas.microsoft.com/office/drawing/2014/main" id="{7DFB19AF-AD00-F58C-D138-0887AC888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3BBC7-BEBD-8948-9E13-46DB731FE996}"/>
              </a:ext>
            </a:extLst>
          </p:cNvPr>
          <p:cNvSpPr>
            <a:spLocks noGrp="1"/>
          </p:cNvSpPr>
          <p:nvPr>
            <p:ph type="sldNum" sz="quarter" idx="12"/>
          </p:nvPr>
        </p:nvSpPr>
        <p:spPr/>
        <p:txBody>
          <a:bodyPr/>
          <a:lstStyle/>
          <a:p>
            <a:fld id="{9627451B-83D0-4FCB-B189-554B5852AFC6}" type="slidenum">
              <a:rPr lang="en-US" smtClean="0"/>
              <a:t>‹#›</a:t>
            </a:fld>
            <a:endParaRPr lang="en-US"/>
          </a:p>
        </p:txBody>
      </p:sp>
    </p:spTree>
    <p:extLst>
      <p:ext uri="{BB962C8B-B14F-4D97-AF65-F5344CB8AC3E}">
        <p14:creationId xmlns:p14="http://schemas.microsoft.com/office/powerpoint/2010/main" val="3451592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0AF13-CEAA-07B6-9D4E-B23C6BB46E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013BB4-A16A-66BA-4EEB-E3961FA424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6DBFE-CE93-3889-2577-DF3387216906}"/>
              </a:ext>
            </a:extLst>
          </p:cNvPr>
          <p:cNvSpPr>
            <a:spLocks noGrp="1"/>
          </p:cNvSpPr>
          <p:nvPr>
            <p:ph type="dt" sz="half" idx="10"/>
          </p:nvPr>
        </p:nvSpPr>
        <p:spPr/>
        <p:txBody>
          <a:bodyPr/>
          <a:lstStyle/>
          <a:p>
            <a:fld id="{0833B454-4425-4C5D-AF0B-9FD27AD3E2F9}" type="datetimeFigureOut">
              <a:rPr lang="en-US" smtClean="0"/>
              <a:t>6/14/2023</a:t>
            </a:fld>
            <a:endParaRPr lang="en-US"/>
          </a:p>
        </p:txBody>
      </p:sp>
      <p:sp>
        <p:nvSpPr>
          <p:cNvPr id="5" name="Footer Placeholder 4">
            <a:extLst>
              <a:ext uri="{FF2B5EF4-FFF2-40B4-BE49-F238E27FC236}">
                <a16:creationId xmlns:a16="http://schemas.microsoft.com/office/drawing/2014/main" id="{FFBB4263-A954-8F5A-BF45-DBBEC0D702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9724F-C63C-BB5D-3432-6B2F5210839F}"/>
              </a:ext>
            </a:extLst>
          </p:cNvPr>
          <p:cNvSpPr>
            <a:spLocks noGrp="1"/>
          </p:cNvSpPr>
          <p:nvPr>
            <p:ph type="sldNum" sz="quarter" idx="12"/>
          </p:nvPr>
        </p:nvSpPr>
        <p:spPr/>
        <p:txBody>
          <a:bodyPr/>
          <a:lstStyle/>
          <a:p>
            <a:fld id="{9627451B-83D0-4FCB-B189-554B5852AFC6}" type="slidenum">
              <a:rPr lang="en-US" smtClean="0"/>
              <a:t>‹#›</a:t>
            </a:fld>
            <a:endParaRPr lang="en-US"/>
          </a:p>
        </p:txBody>
      </p:sp>
    </p:spTree>
    <p:extLst>
      <p:ext uri="{BB962C8B-B14F-4D97-AF65-F5344CB8AC3E}">
        <p14:creationId xmlns:p14="http://schemas.microsoft.com/office/powerpoint/2010/main" val="338333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A5FA85-C9B0-1388-7BE1-5D07FF5DA3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028825-58EC-BA2E-B616-4A9343B590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C4746-233A-F40C-C522-4BDB40E70CDC}"/>
              </a:ext>
            </a:extLst>
          </p:cNvPr>
          <p:cNvSpPr>
            <a:spLocks noGrp="1"/>
          </p:cNvSpPr>
          <p:nvPr>
            <p:ph type="dt" sz="half" idx="10"/>
          </p:nvPr>
        </p:nvSpPr>
        <p:spPr/>
        <p:txBody>
          <a:bodyPr/>
          <a:lstStyle/>
          <a:p>
            <a:fld id="{0833B454-4425-4C5D-AF0B-9FD27AD3E2F9}" type="datetimeFigureOut">
              <a:rPr lang="en-US" smtClean="0"/>
              <a:t>6/14/2023</a:t>
            </a:fld>
            <a:endParaRPr lang="en-US"/>
          </a:p>
        </p:txBody>
      </p:sp>
      <p:sp>
        <p:nvSpPr>
          <p:cNvPr id="5" name="Footer Placeholder 4">
            <a:extLst>
              <a:ext uri="{FF2B5EF4-FFF2-40B4-BE49-F238E27FC236}">
                <a16:creationId xmlns:a16="http://schemas.microsoft.com/office/drawing/2014/main" id="{97062C0E-DD9F-4676-6A90-1A172383B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6DE9A-9624-B5EC-E4E3-5A037F59B20B}"/>
              </a:ext>
            </a:extLst>
          </p:cNvPr>
          <p:cNvSpPr>
            <a:spLocks noGrp="1"/>
          </p:cNvSpPr>
          <p:nvPr>
            <p:ph type="sldNum" sz="quarter" idx="12"/>
          </p:nvPr>
        </p:nvSpPr>
        <p:spPr/>
        <p:txBody>
          <a:bodyPr/>
          <a:lstStyle/>
          <a:p>
            <a:fld id="{9627451B-83D0-4FCB-B189-554B5852AFC6}" type="slidenum">
              <a:rPr lang="en-US" smtClean="0"/>
              <a:t>‹#›</a:t>
            </a:fld>
            <a:endParaRPr lang="en-US"/>
          </a:p>
        </p:txBody>
      </p:sp>
    </p:spTree>
    <p:extLst>
      <p:ext uri="{BB962C8B-B14F-4D97-AF65-F5344CB8AC3E}">
        <p14:creationId xmlns:p14="http://schemas.microsoft.com/office/powerpoint/2010/main" val="271300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3FE2-51CB-099A-2557-DA979E67ED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EF154E-2EE8-DEF2-358C-8DBC686248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14A4D8-D4E5-5071-D698-A83589F761E7}"/>
              </a:ext>
            </a:extLst>
          </p:cNvPr>
          <p:cNvSpPr>
            <a:spLocks noGrp="1"/>
          </p:cNvSpPr>
          <p:nvPr>
            <p:ph type="dt" sz="half" idx="10"/>
          </p:nvPr>
        </p:nvSpPr>
        <p:spPr/>
        <p:txBody>
          <a:bodyPr/>
          <a:lstStyle/>
          <a:p>
            <a:fld id="{0833B454-4425-4C5D-AF0B-9FD27AD3E2F9}" type="datetimeFigureOut">
              <a:rPr lang="en-US" smtClean="0"/>
              <a:t>6/14/2023</a:t>
            </a:fld>
            <a:endParaRPr lang="en-US"/>
          </a:p>
        </p:txBody>
      </p:sp>
      <p:sp>
        <p:nvSpPr>
          <p:cNvPr id="5" name="Footer Placeholder 4">
            <a:extLst>
              <a:ext uri="{FF2B5EF4-FFF2-40B4-BE49-F238E27FC236}">
                <a16:creationId xmlns:a16="http://schemas.microsoft.com/office/drawing/2014/main" id="{AF2D8F54-D966-AE51-2490-0BFEE48D7A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D115A-DC12-62F3-8CB6-95B959F76F99}"/>
              </a:ext>
            </a:extLst>
          </p:cNvPr>
          <p:cNvSpPr>
            <a:spLocks noGrp="1"/>
          </p:cNvSpPr>
          <p:nvPr>
            <p:ph type="sldNum" sz="quarter" idx="12"/>
          </p:nvPr>
        </p:nvSpPr>
        <p:spPr/>
        <p:txBody>
          <a:bodyPr/>
          <a:lstStyle/>
          <a:p>
            <a:fld id="{9627451B-83D0-4FCB-B189-554B5852AFC6}" type="slidenum">
              <a:rPr lang="en-US" smtClean="0"/>
              <a:t>‹#›</a:t>
            </a:fld>
            <a:endParaRPr lang="en-US"/>
          </a:p>
        </p:txBody>
      </p:sp>
    </p:spTree>
    <p:extLst>
      <p:ext uri="{BB962C8B-B14F-4D97-AF65-F5344CB8AC3E}">
        <p14:creationId xmlns:p14="http://schemas.microsoft.com/office/powerpoint/2010/main" val="421514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D523-D26C-6A56-4E6C-3CED6BC3DD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5CBE39-5552-6E3F-F777-E331A5BDC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EE8FD5-7664-B84D-CA59-FDCF66870711}"/>
              </a:ext>
            </a:extLst>
          </p:cNvPr>
          <p:cNvSpPr>
            <a:spLocks noGrp="1"/>
          </p:cNvSpPr>
          <p:nvPr>
            <p:ph type="dt" sz="half" idx="10"/>
          </p:nvPr>
        </p:nvSpPr>
        <p:spPr/>
        <p:txBody>
          <a:bodyPr/>
          <a:lstStyle/>
          <a:p>
            <a:fld id="{0833B454-4425-4C5D-AF0B-9FD27AD3E2F9}" type="datetimeFigureOut">
              <a:rPr lang="en-US" smtClean="0"/>
              <a:t>6/14/2023</a:t>
            </a:fld>
            <a:endParaRPr lang="en-US"/>
          </a:p>
        </p:txBody>
      </p:sp>
      <p:sp>
        <p:nvSpPr>
          <p:cNvPr id="5" name="Footer Placeholder 4">
            <a:extLst>
              <a:ext uri="{FF2B5EF4-FFF2-40B4-BE49-F238E27FC236}">
                <a16:creationId xmlns:a16="http://schemas.microsoft.com/office/drawing/2014/main" id="{C8A5176C-37B2-78DE-8B44-8A0C98BF1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2550B-32F1-59D1-29F8-80890B5A857F}"/>
              </a:ext>
            </a:extLst>
          </p:cNvPr>
          <p:cNvSpPr>
            <a:spLocks noGrp="1"/>
          </p:cNvSpPr>
          <p:nvPr>
            <p:ph type="sldNum" sz="quarter" idx="12"/>
          </p:nvPr>
        </p:nvSpPr>
        <p:spPr/>
        <p:txBody>
          <a:bodyPr/>
          <a:lstStyle/>
          <a:p>
            <a:fld id="{9627451B-83D0-4FCB-B189-554B5852AFC6}" type="slidenum">
              <a:rPr lang="en-US" smtClean="0"/>
              <a:t>‹#›</a:t>
            </a:fld>
            <a:endParaRPr lang="en-US"/>
          </a:p>
        </p:txBody>
      </p:sp>
    </p:spTree>
    <p:extLst>
      <p:ext uri="{BB962C8B-B14F-4D97-AF65-F5344CB8AC3E}">
        <p14:creationId xmlns:p14="http://schemas.microsoft.com/office/powerpoint/2010/main" val="274040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1B3D-760A-CDC9-39F6-6BB6CC278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DA672-E83C-7DC2-5FAA-276ABA612E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13538A-6A81-B137-1E6B-5FF0643B71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1EC148-0FA5-86BF-A6FA-2AFD769F6AC0}"/>
              </a:ext>
            </a:extLst>
          </p:cNvPr>
          <p:cNvSpPr>
            <a:spLocks noGrp="1"/>
          </p:cNvSpPr>
          <p:nvPr>
            <p:ph type="dt" sz="half" idx="10"/>
          </p:nvPr>
        </p:nvSpPr>
        <p:spPr/>
        <p:txBody>
          <a:bodyPr/>
          <a:lstStyle/>
          <a:p>
            <a:fld id="{0833B454-4425-4C5D-AF0B-9FD27AD3E2F9}" type="datetimeFigureOut">
              <a:rPr lang="en-US" smtClean="0"/>
              <a:t>6/14/2023</a:t>
            </a:fld>
            <a:endParaRPr lang="en-US"/>
          </a:p>
        </p:txBody>
      </p:sp>
      <p:sp>
        <p:nvSpPr>
          <p:cNvPr id="6" name="Footer Placeholder 5">
            <a:extLst>
              <a:ext uri="{FF2B5EF4-FFF2-40B4-BE49-F238E27FC236}">
                <a16:creationId xmlns:a16="http://schemas.microsoft.com/office/drawing/2014/main" id="{3E9341E1-8F99-E0D3-FF89-26FEB3B0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EAC10B-A372-80B1-1A9A-533CAAF43B50}"/>
              </a:ext>
            </a:extLst>
          </p:cNvPr>
          <p:cNvSpPr>
            <a:spLocks noGrp="1"/>
          </p:cNvSpPr>
          <p:nvPr>
            <p:ph type="sldNum" sz="quarter" idx="12"/>
          </p:nvPr>
        </p:nvSpPr>
        <p:spPr/>
        <p:txBody>
          <a:bodyPr/>
          <a:lstStyle/>
          <a:p>
            <a:fld id="{9627451B-83D0-4FCB-B189-554B5852AFC6}" type="slidenum">
              <a:rPr lang="en-US" smtClean="0"/>
              <a:t>‹#›</a:t>
            </a:fld>
            <a:endParaRPr lang="en-US"/>
          </a:p>
        </p:txBody>
      </p:sp>
    </p:spTree>
    <p:extLst>
      <p:ext uri="{BB962C8B-B14F-4D97-AF65-F5344CB8AC3E}">
        <p14:creationId xmlns:p14="http://schemas.microsoft.com/office/powerpoint/2010/main" val="409306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F1D43-2D55-C934-0C37-C105896E3E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B03AA1-252C-0325-AAE6-AA7818969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5AC3B8-1D15-8C1F-87E6-4F9B4B0B24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09CB60-009E-745C-3F1D-D109A173DB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9D2E2-B6D7-1EFE-F3C3-2AB7A8A1CA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DAEA64-1A93-A261-D3C7-9537A64D40F9}"/>
              </a:ext>
            </a:extLst>
          </p:cNvPr>
          <p:cNvSpPr>
            <a:spLocks noGrp="1"/>
          </p:cNvSpPr>
          <p:nvPr>
            <p:ph type="dt" sz="half" idx="10"/>
          </p:nvPr>
        </p:nvSpPr>
        <p:spPr/>
        <p:txBody>
          <a:bodyPr/>
          <a:lstStyle/>
          <a:p>
            <a:fld id="{0833B454-4425-4C5D-AF0B-9FD27AD3E2F9}" type="datetimeFigureOut">
              <a:rPr lang="en-US" smtClean="0"/>
              <a:t>6/14/2023</a:t>
            </a:fld>
            <a:endParaRPr lang="en-US"/>
          </a:p>
        </p:txBody>
      </p:sp>
      <p:sp>
        <p:nvSpPr>
          <p:cNvPr id="8" name="Footer Placeholder 7">
            <a:extLst>
              <a:ext uri="{FF2B5EF4-FFF2-40B4-BE49-F238E27FC236}">
                <a16:creationId xmlns:a16="http://schemas.microsoft.com/office/drawing/2014/main" id="{B08BC55E-FA1A-0F73-76D2-5C6D6AA7C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E3AC83-5DB7-0171-EF26-B54A5037DA7F}"/>
              </a:ext>
            </a:extLst>
          </p:cNvPr>
          <p:cNvSpPr>
            <a:spLocks noGrp="1"/>
          </p:cNvSpPr>
          <p:nvPr>
            <p:ph type="sldNum" sz="quarter" idx="12"/>
          </p:nvPr>
        </p:nvSpPr>
        <p:spPr/>
        <p:txBody>
          <a:bodyPr/>
          <a:lstStyle/>
          <a:p>
            <a:fld id="{9627451B-83D0-4FCB-B189-554B5852AFC6}" type="slidenum">
              <a:rPr lang="en-US" smtClean="0"/>
              <a:t>‹#›</a:t>
            </a:fld>
            <a:endParaRPr lang="en-US"/>
          </a:p>
        </p:txBody>
      </p:sp>
    </p:spTree>
    <p:extLst>
      <p:ext uri="{BB962C8B-B14F-4D97-AF65-F5344CB8AC3E}">
        <p14:creationId xmlns:p14="http://schemas.microsoft.com/office/powerpoint/2010/main" val="839367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9901-93EA-89A9-69A9-EB1B868DB5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96955E-9E8C-9286-49D7-37D88493CEAF}"/>
              </a:ext>
            </a:extLst>
          </p:cNvPr>
          <p:cNvSpPr>
            <a:spLocks noGrp="1"/>
          </p:cNvSpPr>
          <p:nvPr>
            <p:ph type="dt" sz="half" idx="10"/>
          </p:nvPr>
        </p:nvSpPr>
        <p:spPr/>
        <p:txBody>
          <a:bodyPr/>
          <a:lstStyle/>
          <a:p>
            <a:fld id="{0833B454-4425-4C5D-AF0B-9FD27AD3E2F9}" type="datetimeFigureOut">
              <a:rPr lang="en-US" smtClean="0"/>
              <a:t>6/14/2023</a:t>
            </a:fld>
            <a:endParaRPr lang="en-US"/>
          </a:p>
        </p:txBody>
      </p:sp>
      <p:sp>
        <p:nvSpPr>
          <p:cNvPr id="4" name="Footer Placeholder 3">
            <a:extLst>
              <a:ext uri="{FF2B5EF4-FFF2-40B4-BE49-F238E27FC236}">
                <a16:creationId xmlns:a16="http://schemas.microsoft.com/office/drawing/2014/main" id="{50A37D8D-7F46-ED4F-2FBB-A895873E20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5121DD-4601-B7BF-BAE9-2CD6770D01AB}"/>
              </a:ext>
            </a:extLst>
          </p:cNvPr>
          <p:cNvSpPr>
            <a:spLocks noGrp="1"/>
          </p:cNvSpPr>
          <p:nvPr>
            <p:ph type="sldNum" sz="quarter" idx="12"/>
          </p:nvPr>
        </p:nvSpPr>
        <p:spPr/>
        <p:txBody>
          <a:bodyPr/>
          <a:lstStyle/>
          <a:p>
            <a:fld id="{9627451B-83D0-4FCB-B189-554B5852AFC6}" type="slidenum">
              <a:rPr lang="en-US" smtClean="0"/>
              <a:t>‹#›</a:t>
            </a:fld>
            <a:endParaRPr lang="en-US"/>
          </a:p>
        </p:txBody>
      </p:sp>
    </p:spTree>
    <p:extLst>
      <p:ext uri="{BB962C8B-B14F-4D97-AF65-F5344CB8AC3E}">
        <p14:creationId xmlns:p14="http://schemas.microsoft.com/office/powerpoint/2010/main" val="249629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4A5C43-D6FC-DB9B-5563-94739E783697}"/>
              </a:ext>
            </a:extLst>
          </p:cNvPr>
          <p:cNvSpPr>
            <a:spLocks noGrp="1"/>
          </p:cNvSpPr>
          <p:nvPr>
            <p:ph type="dt" sz="half" idx="10"/>
          </p:nvPr>
        </p:nvSpPr>
        <p:spPr/>
        <p:txBody>
          <a:bodyPr/>
          <a:lstStyle/>
          <a:p>
            <a:fld id="{0833B454-4425-4C5D-AF0B-9FD27AD3E2F9}" type="datetimeFigureOut">
              <a:rPr lang="en-US" smtClean="0"/>
              <a:t>6/14/2023</a:t>
            </a:fld>
            <a:endParaRPr lang="en-US"/>
          </a:p>
        </p:txBody>
      </p:sp>
      <p:sp>
        <p:nvSpPr>
          <p:cNvPr id="3" name="Footer Placeholder 2">
            <a:extLst>
              <a:ext uri="{FF2B5EF4-FFF2-40B4-BE49-F238E27FC236}">
                <a16:creationId xmlns:a16="http://schemas.microsoft.com/office/drawing/2014/main" id="{CAF6EB6A-4AB5-8ACD-1FC1-A3F59AF441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32CB7-9ECF-7EC7-C233-37C1B3E22FF2}"/>
              </a:ext>
            </a:extLst>
          </p:cNvPr>
          <p:cNvSpPr>
            <a:spLocks noGrp="1"/>
          </p:cNvSpPr>
          <p:nvPr>
            <p:ph type="sldNum" sz="quarter" idx="12"/>
          </p:nvPr>
        </p:nvSpPr>
        <p:spPr/>
        <p:txBody>
          <a:bodyPr/>
          <a:lstStyle/>
          <a:p>
            <a:fld id="{9627451B-83D0-4FCB-B189-554B5852AFC6}" type="slidenum">
              <a:rPr lang="en-US" smtClean="0"/>
              <a:t>‹#›</a:t>
            </a:fld>
            <a:endParaRPr lang="en-US"/>
          </a:p>
        </p:txBody>
      </p:sp>
    </p:spTree>
    <p:extLst>
      <p:ext uri="{BB962C8B-B14F-4D97-AF65-F5344CB8AC3E}">
        <p14:creationId xmlns:p14="http://schemas.microsoft.com/office/powerpoint/2010/main" val="2470744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2DB7C-AEC6-0687-001D-2F9B74D6B2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BC67F0-980F-2E7E-9A30-FDDB743E42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01DF9C-E02A-BED5-10EA-4E1EEEFE4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774E45-5839-E667-0119-75733C8D4FD9}"/>
              </a:ext>
            </a:extLst>
          </p:cNvPr>
          <p:cNvSpPr>
            <a:spLocks noGrp="1"/>
          </p:cNvSpPr>
          <p:nvPr>
            <p:ph type="dt" sz="half" idx="10"/>
          </p:nvPr>
        </p:nvSpPr>
        <p:spPr/>
        <p:txBody>
          <a:bodyPr/>
          <a:lstStyle/>
          <a:p>
            <a:fld id="{0833B454-4425-4C5D-AF0B-9FD27AD3E2F9}" type="datetimeFigureOut">
              <a:rPr lang="en-US" smtClean="0"/>
              <a:t>6/14/2023</a:t>
            </a:fld>
            <a:endParaRPr lang="en-US"/>
          </a:p>
        </p:txBody>
      </p:sp>
      <p:sp>
        <p:nvSpPr>
          <p:cNvPr id="6" name="Footer Placeholder 5">
            <a:extLst>
              <a:ext uri="{FF2B5EF4-FFF2-40B4-BE49-F238E27FC236}">
                <a16:creationId xmlns:a16="http://schemas.microsoft.com/office/drawing/2014/main" id="{CD4C82CC-6376-59D7-A93C-31D1A3E69C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4CDE1-0747-91AD-4AAB-E4B9D009D6FB}"/>
              </a:ext>
            </a:extLst>
          </p:cNvPr>
          <p:cNvSpPr>
            <a:spLocks noGrp="1"/>
          </p:cNvSpPr>
          <p:nvPr>
            <p:ph type="sldNum" sz="quarter" idx="12"/>
          </p:nvPr>
        </p:nvSpPr>
        <p:spPr/>
        <p:txBody>
          <a:bodyPr/>
          <a:lstStyle/>
          <a:p>
            <a:fld id="{9627451B-83D0-4FCB-B189-554B5852AFC6}" type="slidenum">
              <a:rPr lang="en-US" smtClean="0"/>
              <a:t>‹#›</a:t>
            </a:fld>
            <a:endParaRPr lang="en-US"/>
          </a:p>
        </p:txBody>
      </p:sp>
    </p:spTree>
    <p:extLst>
      <p:ext uri="{BB962C8B-B14F-4D97-AF65-F5344CB8AC3E}">
        <p14:creationId xmlns:p14="http://schemas.microsoft.com/office/powerpoint/2010/main" val="61831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D918-5424-7D47-3A7B-D515AC9CCC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B954C0-5F2F-A2C9-9B83-8F1DD57653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F47436-FE41-07FA-2CCD-53D125831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946755-1948-A707-812D-BD758D0B9E14}"/>
              </a:ext>
            </a:extLst>
          </p:cNvPr>
          <p:cNvSpPr>
            <a:spLocks noGrp="1"/>
          </p:cNvSpPr>
          <p:nvPr>
            <p:ph type="dt" sz="half" idx="10"/>
          </p:nvPr>
        </p:nvSpPr>
        <p:spPr/>
        <p:txBody>
          <a:bodyPr/>
          <a:lstStyle/>
          <a:p>
            <a:fld id="{0833B454-4425-4C5D-AF0B-9FD27AD3E2F9}" type="datetimeFigureOut">
              <a:rPr lang="en-US" smtClean="0"/>
              <a:t>6/14/2023</a:t>
            </a:fld>
            <a:endParaRPr lang="en-US"/>
          </a:p>
        </p:txBody>
      </p:sp>
      <p:sp>
        <p:nvSpPr>
          <p:cNvPr id="6" name="Footer Placeholder 5">
            <a:extLst>
              <a:ext uri="{FF2B5EF4-FFF2-40B4-BE49-F238E27FC236}">
                <a16:creationId xmlns:a16="http://schemas.microsoft.com/office/drawing/2014/main" id="{9D25C2F2-2D00-39CD-D369-D93A49887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8ABEE-58B8-AA7D-5FC8-25E7D8C7FDDF}"/>
              </a:ext>
            </a:extLst>
          </p:cNvPr>
          <p:cNvSpPr>
            <a:spLocks noGrp="1"/>
          </p:cNvSpPr>
          <p:nvPr>
            <p:ph type="sldNum" sz="quarter" idx="12"/>
          </p:nvPr>
        </p:nvSpPr>
        <p:spPr/>
        <p:txBody>
          <a:bodyPr/>
          <a:lstStyle/>
          <a:p>
            <a:fld id="{9627451B-83D0-4FCB-B189-554B5852AFC6}" type="slidenum">
              <a:rPr lang="en-US" smtClean="0"/>
              <a:t>‹#›</a:t>
            </a:fld>
            <a:endParaRPr lang="en-US"/>
          </a:p>
        </p:txBody>
      </p:sp>
    </p:spTree>
    <p:extLst>
      <p:ext uri="{BB962C8B-B14F-4D97-AF65-F5344CB8AC3E}">
        <p14:creationId xmlns:p14="http://schemas.microsoft.com/office/powerpoint/2010/main" val="103121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52B193-699D-76FD-0915-3672CF0C2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995777-D930-9793-4091-F9BFAEB94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5A52F-76D8-7DBA-D647-BCC15C2357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3B454-4425-4C5D-AF0B-9FD27AD3E2F9}" type="datetimeFigureOut">
              <a:rPr lang="en-US" smtClean="0"/>
              <a:t>6/14/2023</a:t>
            </a:fld>
            <a:endParaRPr lang="en-US"/>
          </a:p>
        </p:txBody>
      </p:sp>
      <p:sp>
        <p:nvSpPr>
          <p:cNvPr id="5" name="Footer Placeholder 4">
            <a:extLst>
              <a:ext uri="{FF2B5EF4-FFF2-40B4-BE49-F238E27FC236}">
                <a16:creationId xmlns:a16="http://schemas.microsoft.com/office/drawing/2014/main" id="{5203CC95-D470-35C8-9D41-CF1F9BB8C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AB4538-4627-28A2-0CED-3E87CB091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7451B-83D0-4FCB-B189-554B5852AFC6}" type="slidenum">
              <a:rPr lang="en-US" smtClean="0"/>
              <a:t>‹#›</a:t>
            </a:fld>
            <a:endParaRPr lang="en-US"/>
          </a:p>
        </p:txBody>
      </p:sp>
    </p:spTree>
    <p:extLst>
      <p:ext uri="{BB962C8B-B14F-4D97-AF65-F5344CB8AC3E}">
        <p14:creationId xmlns:p14="http://schemas.microsoft.com/office/powerpoint/2010/main" val="4105222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0835E-CC8F-0620-6DF8-DD7A981EA55C}"/>
              </a:ext>
            </a:extLst>
          </p:cNvPr>
          <p:cNvSpPr>
            <a:spLocks noGrp="1"/>
          </p:cNvSpPr>
          <p:nvPr>
            <p:ph type="title"/>
          </p:nvPr>
        </p:nvSpPr>
        <p:spPr>
          <a:xfrm>
            <a:off x="223024" y="640823"/>
            <a:ext cx="4118670" cy="5583148"/>
          </a:xfrm>
        </p:spPr>
        <p:txBody>
          <a:bodyPr anchor="ctr">
            <a:normAutofit/>
          </a:bodyPr>
          <a:lstStyle/>
          <a:p>
            <a:r>
              <a:rPr lang="en-US" sz="5000" b="1" u="sng" dirty="0"/>
              <a:t>Agenda </a:t>
            </a:r>
            <a:br>
              <a:rPr lang="en-US" sz="5000" b="1" u="sng" dirty="0"/>
            </a:br>
            <a:r>
              <a:rPr lang="en-US" sz="5000" b="1" u="sng" dirty="0"/>
              <a:t>Siskiyou County groundwater well application process guidelines</a:t>
            </a:r>
          </a:p>
        </p:txBody>
      </p:sp>
      <p:graphicFrame>
        <p:nvGraphicFramePr>
          <p:cNvPr id="5" name="Content Placeholder 2">
            <a:extLst>
              <a:ext uri="{FF2B5EF4-FFF2-40B4-BE49-F238E27FC236}">
                <a16:creationId xmlns:a16="http://schemas.microsoft.com/office/drawing/2014/main" id="{CA30AEE7-A247-C344-FF4F-FD8861F3C6C6}"/>
              </a:ext>
            </a:extLst>
          </p:cNvPr>
          <p:cNvGraphicFramePr>
            <a:graphicFrameLocks noGrp="1"/>
          </p:cNvGraphicFramePr>
          <p:nvPr>
            <p:ph idx="1"/>
            <p:extLst>
              <p:ext uri="{D42A27DB-BD31-4B8C-83A1-F6EECF244321}">
                <p14:modId xmlns:p14="http://schemas.microsoft.com/office/powerpoint/2010/main" val="34155841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9615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FE38ED-C886-0F11-0729-99092C8CDD92}"/>
              </a:ext>
            </a:extLst>
          </p:cNvPr>
          <p:cNvPicPr>
            <a:picLocks noChangeAspect="1"/>
          </p:cNvPicPr>
          <p:nvPr/>
        </p:nvPicPr>
        <p:blipFill>
          <a:blip r:embed="rId2"/>
          <a:stretch>
            <a:fillRect/>
          </a:stretch>
        </p:blipFill>
        <p:spPr>
          <a:xfrm>
            <a:off x="357873" y="147144"/>
            <a:ext cx="5086486" cy="6586481"/>
          </a:xfrm>
          <a:prstGeom prst="rect">
            <a:avLst/>
          </a:prstGeom>
        </p:spPr>
      </p:pic>
      <p:pic>
        <p:nvPicPr>
          <p:cNvPr id="8" name="Picture 7">
            <a:extLst>
              <a:ext uri="{FF2B5EF4-FFF2-40B4-BE49-F238E27FC236}">
                <a16:creationId xmlns:a16="http://schemas.microsoft.com/office/drawing/2014/main" id="{C7610E6B-2FC9-58B0-BBB3-F457B4B5873F}"/>
              </a:ext>
            </a:extLst>
          </p:cNvPr>
          <p:cNvPicPr>
            <a:picLocks noChangeAspect="1"/>
          </p:cNvPicPr>
          <p:nvPr/>
        </p:nvPicPr>
        <p:blipFill>
          <a:blip r:embed="rId3"/>
          <a:stretch>
            <a:fillRect/>
          </a:stretch>
        </p:blipFill>
        <p:spPr>
          <a:xfrm>
            <a:off x="6533322" y="318052"/>
            <a:ext cx="5086486" cy="6175513"/>
          </a:xfrm>
          <a:prstGeom prst="rect">
            <a:avLst/>
          </a:prstGeom>
        </p:spPr>
      </p:pic>
    </p:spTree>
    <p:extLst>
      <p:ext uri="{BB962C8B-B14F-4D97-AF65-F5344CB8AC3E}">
        <p14:creationId xmlns:p14="http://schemas.microsoft.com/office/powerpoint/2010/main" val="428906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02F9-CC8D-A336-87A1-967D1CA1B654}"/>
              </a:ext>
            </a:extLst>
          </p:cNvPr>
          <p:cNvSpPr>
            <a:spLocks noGrp="1"/>
          </p:cNvSpPr>
          <p:nvPr>
            <p:ph type="title"/>
          </p:nvPr>
        </p:nvSpPr>
        <p:spPr>
          <a:xfrm>
            <a:off x="2920565" y="291553"/>
            <a:ext cx="6193216" cy="315912"/>
          </a:xfrm>
        </p:spPr>
        <p:txBody>
          <a:bodyPr>
            <a:noAutofit/>
          </a:bodyPr>
          <a:lstStyle/>
          <a:p>
            <a:r>
              <a:rPr lang="en-US" sz="2800" b="1" dirty="0"/>
              <a:t>GSA / PUBLIC COMMITTEE DRAFT REVIEW</a:t>
            </a:r>
          </a:p>
        </p:txBody>
      </p:sp>
      <p:sp>
        <p:nvSpPr>
          <p:cNvPr id="3" name="Content Placeholder 2">
            <a:extLst>
              <a:ext uri="{FF2B5EF4-FFF2-40B4-BE49-F238E27FC236}">
                <a16:creationId xmlns:a16="http://schemas.microsoft.com/office/drawing/2014/main" id="{FB75E22F-C667-3324-EE3A-26F527443B5B}"/>
              </a:ext>
            </a:extLst>
          </p:cNvPr>
          <p:cNvSpPr>
            <a:spLocks noGrp="1"/>
          </p:cNvSpPr>
          <p:nvPr>
            <p:ph idx="1"/>
          </p:nvPr>
        </p:nvSpPr>
        <p:spPr>
          <a:xfrm>
            <a:off x="838205" y="777766"/>
            <a:ext cx="10515600" cy="5399197"/>
          </a:xfrm>
        </p:spPr>
        <p:txBody>
          <a:bodyPr/>
          <a:lstStyle/>
          <a:p>
            <a:r>
              <a:rPr lang="en-US" sz="1800" dirty="0">
                <a:latin typeface="Arial" panose="020B0604020202020204" pitchFamily="34" charset="0"/>
                <a:ea typeface="Calibri" panose="020F0502020204030204" pitchFamily="34" charset="0"/>
                <a:cs typeface="Times New Roman" panose="02020603050405020304" pitchFamily="18" charset="0"/>
              </a:rPr>
              <a:t>O</a:t>
            </a:r>
            <a:r>
              <a:rPr lang="en-US" sz="1800" dirty="0">
                <a:effectLst/>
                <a:latin typeface="Arial" panose="020B0604020202020204" pitchFamily="34" charset="0"/>
                <a:ea typeface="Calibri" panose="020F0502020204030204" pitchFamily="34" charset="0"/>
                <a:cs typeface="Times New Roman" panose="02020603050405020304" pitchFamily="18" charset="0"/>
              </a:rPr>
              <a:t>n February 7, 2023 Siskiyou County Department of Environmental Health presented to the Siskiyou County Board of Supervisors a draft groundwater production well permit review process. </a:t>
            </a:r>
          </a:p>
          <a:p>
            <a:r>
              <a:rPr lang="en-US" sz="1800" dirty="0">
                <a:latin typeface="Arial" panose="020B0604020202020204" pitchFamily="34" charset="0"/>
                <a:ea typeface="Calibri" panose="020F0502020204030204" pitchFamily="34" charset="0"/>
                <a:cs typeface="Times New Roman" panose="02020603050405020304" pitchFamily="18" charset="0"/>
              </a:rPr>
              <a:t>BOS directed staff to present the draft well permitting guidelines to the GSA advisory groups and to seek input from each of the basin committees.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cs typeface="Times New Roman" panose="02020603050405020304" pitchFamily="18" charset="0"/>
              </a:rPr>
              <a:t>The Tulelake Subbasin Core Team met on March 24, 2023.</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Scott Valley, Butte Valley, and Shasta Valley Groundwater Advisory Committees held discussions at their April 25, 26, and 27 meetings, respectively,</a:t>
            </a:r>
          </a:p>
          <a:p>
            <a:endParaRPr lang="en-US" dirty="0"/>
          </a:p>
        </p:txBody>
      </p:sp>
      <p:pic>
        <p:nvPicPr>
          <p:cNvPr id="4" name="Picture 3">
            <a:extLst>
              <a:ext uri="{FF2B5EF4-FFF2-40B4-BE49-F238E27FC236}">
                <a16:creationId xmlns:a16="http://schemas.microsoft.com/office/drawing/2014/main" id="{E3491AB0-C211-AF14-8BCB-A1D9891D20B3}"/>
              </a:ext>
            </a:extLst>
          </p:cNvPr>
          <p:cNvPicPr>
            <a:picLocks noChangeAspect="1"/>
          </p:cNvPicPr>
          <p:nvPr/>
        </p:nvPicPr>
        <p:blipFill>
          <a:blip r:embed="rId2"/>
          <a:stretch>
            <a:fillRect/>
          </a:stretch>
        </p:blipFill>
        <p:spPr>
          <a:xfrm>
            <a:off x="1145629" y="3400097"/>
            <a:ext cx="10134594" cy="3457903"/>
          </a:xfrm>
          <a:prstGeom prst="rect">
            <a:avLst/>
          </a:prstGeom>
        </p:spPr>
      </p:pic>
    </p:spTree>
    <p:extLst>
      <p:ext uri="{BB962C8B-B14F-4D97-AF65-F5344CB8AC3E}">
        <p14:creationId xmlns:p14="http://schemas.microsoft.com/office/powerpoint/2010/main" val="2590061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05E6D0-6703-316D-109E-A79E3F184479}"/>
              </a:ext>
            </a:extLst>
          </p:cNvPr>
          <p:cNvSpPr>
            <a:spLocks noGrp="1"/>
          </p:cNvSpPr>
          <p:nvPr>
            <p:ph type="title"/>
          </p:nvPr>
        </p:nvSpPr>
        <p:spPr>
          <a:xfrm>
            <a:off x="459346" y="294538"/>
            <a:ext cx="11517063" cy="1033669"/>
          </a:xfrm>
        </p:spPr>
        <p:txBody>
          <a:bodyPr>
            <a:normAutofit/>
          </a:bodyPr>
          <a:lstStyle/>
          <a:p>
            <a:r>
              <a:rPr lang="en-US" sz="3400" b="1">
                <a:solidFill>
                  <a:srgbClr val="FFFFFF"/>
                </a:solidFill>
              </a:rPr>
              <a:t>Summary of GSA/Public Comments of draft permitting guidelines.  </a:t>
            </a:r>
            <a:endParaRPr lang="en-US" sz="3400" b="1" dirty="0">
              <a:solidFill>
                <a:srgbClr val="FFFFFF"/>
              </a:solidFill>
            </a:endParaRPr>
          </a:p>
        </p:txBody>
      </p:sp>
      <p:sp>
        <p:nvSpPr>
          <p:cNvPr id="3" name="Content Placeholder 2">
            <a:extLst>
              <a:ext uri="{FF2B5EF4-FFF2-40B4-BE49-F238E27FC236}">
                <a16:creationId xmlns:a16="http://schemas.microsoft.com/office/drawing/2014/main" id="{0010D3BE-3108-E3BF-37A6-249DE102A312}"/>
              </a:ext>
            </a:extLst>
          </p:cNvPr>
          <p:cNvSpPr>
            <a:spLocks noGrp="1"/>
          </p:cNvSpPr>
          <p:nvPr>
            <p:ph idx="1"/>
          </p:nvPr>
        </p:nvSpPr>
        <p:spPr>
          <a:xfrm>
            <a:off x="1371599" y="2318197"/>
            <a:ext cx="9724031" cy="3683358"/>
          </a:xfrm>
        </p:spPr>
        <p:txBody>
          <a:bodyPr anchor="ctr">
            <a:normAutofit fontScale="92500"/>
          </a:bodyPr>
          <a:lstStyle/>
          <a:p>
            <a:r>
              <a:rPr lang="en-US" sz="2400" dirty="0">
                <a:effectLst/>
                <a:latin typeface="Arial" panose="020B0604020202020204" pitchFamily="34" charset="0"/>
                <a:ea typeface="Calibri" panose="020F0502020204030204" pitchFamily="34" charset="0"/>
                <a:cs typeface="Times New Roman" panose="02020603050405020304" pitchFamily="18" charset="0"/>
              </a:rPr>
              <a:t>Feedback from the </a:t>
            </a:r>
            <a:r>
              <a:rPr lang="en-US" sz="2400" dirty="0">
                <a:latin typeface="Arial" panose="020B0604020202020204" pitchFamily="34" charset="0"/>
                <a:ea typeface="Calibri" panose="020F0502020204030204" pitchFamily="34" charset="0"/>
                <a:cs typeface="Times New Roman" panose="02020603050405020304" pitchFamily="18" charset="0"/>
              </a:rPr>
              <a:t>three</a:t>
            </a:r>
            <a:r>
              <a:rPr lang="en-US" sz="2400" dirty="0">
                <a:effectLst/>
                <a:latin typeface="Arial" panose="020B0604020202020204" pitchFamily="34" charset="0"/>
                <a:ea typeface="Calibri" panose="020F0502020204030204" pitchFamily="34" charset="0"/>
                <a:cs typeface="Times New Roman" panose="02020603050405020304" pitchFamily="18" charset="0"/>
              </a:rPr>
              <a:t> advisory </a:t>
            </a:r>
            <a:r>
              <a:rPr lang="en-US" sz="2400" dirty="0">
                <a:latin typeface="Arial" panose="020B0604020202020204" pitchFamily="34" charset="0"/>
                <a:ea typeface="Calibri" panose="020F0502020204030204" pitchFamily="34" charset="0"/>
                <a:cs typeface="Times New Roman" panose="02020603050405020304" pitchFamily="18" charset="0"/>
              </a:rPr>
              <a:t>committees, and Tulelake GSA</a:t>
            </a:r>
            <a:r>
              <a:rPr lang="en-US" sz="2400" dirty="0">
                <a:effectLst/>
                <a:latin typeface="Arial" panose="020B0604020202020204" pitchFamily="34" charset="0"/>
                <a:ea typeface="Calibri" panose="020F0502020204030204" pitchFamily="34" charset="0"/>
                <a:cs typeface="Times New Roman" panose="02020603050405020304" pitchFamily="18" charset="0"/>
              </a:rPr>
              <a:t> ranged a variety of topics. Their comments are summarized below, sorted by topic. Discussion details </a:t>
            </a:r>
            <a:r>
              <a:rPr lang="en-US" sz="2400" dirty="0">
                <a:latin typeface="Arial" panose="020B0604020202020204" pitchFamily="34" charset="0"/>
                <a:ea typeface="Calibri" panose="020F0502020204030204" pitchFamily="34" charset="0"/>
                <a:cs typeface="Times New Roman" panose="02020603050405020304" pitchFamily="18" charset="0"/>
              </a:rPr>
              <a:t>have been </a:t>
            </a:r>
            <a:r>
              <a:rPr lang="en-US" sz="2400" dirty="0">
                <a:effectLst/>
                <a:latin typeface="Arial" panose="020B0604020202020204" pitchFamily="34" charset="0"/>
                <a:ea typeface="Calibri" panose="020F0502020204030204" pitchFamily="34" charset="0"/>
                <a:cs typeface="Times New Roman" panose="02020603050405020304" pitchFamily="18" charset="0"/>
              </a:rPr>
              <a:t>documented in meeting summaries and made available online.</a:t>
            </a:r>
          </a:p>
          <a:p>
            <a:pPr marL="0" indent="0">
              <a:buNone/>
            </a:pPr>
            <a:r>
              <a:rPr lang="en-US" sz="24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https://www.co.siskiyou.ca.us/naturalresources/page/sustainable-groundwater-management-act-sgma</a:t>
            </a:r>
          </a:p>
          <a:p>
            <a:pPr marL="0" indent="0">
              <a:buNone/>
            </a:pPr>
            <a:endParaRPr lang="en-US" sz="2400" dirty="0">
              <a:latin typeface="Arial" panose="020B0604020202020204" pitchFamily="34" charset="0"/>
              <a:ea typeface="Calibri" panose="020F0502020204030204" pitchFamily="34" charset="0"/>
              <a:cs typeface="Times New Roman" panose="02020603050405020304" pitchFamily="18" charset="0"/>
            </a:endParaRPr>
          </a:p>
          <a:p>
            <a:r>
              <a:rPr lang="en-US" sz="2400" dirty="0">
                <a:effectLst/>
                <a:latin typeface="Arial" panose="020B0604020202020204" pitchFamily="34" charset="0"/>
                <a:ea typeface="Calibri" panose="020F0502020204030204" pitchFamily="34" charset="0"/>
                <a:cs typeface="Times New Roman" panose="02020603050405020304" pitchFamily="18" charset="0"/>
              </a:rPr>
              <a:t>The advisory </a:t>
            </a:r>
            <a:r>
              <a:rPr lang="en-US" sz="2400" dirty="0">
                <a:latin typeface="Arial" panose="020B0604020202020204" pitchFamily="34" charset="0"/>
                <a:ea typeface="Calibri" panose="020F0502020204030204" pitchFamily="34" charset="0"/>
                <a:cs typeface="Times New Roman" panose="02020603050405020304" pitchFamily="18" charset="0"/>
              </a:rPr>
              <a:t>committee</a:t>
            </a:r>
            <a:r>
              <a:rPr lang="en-US" sz="2400" dirty="0">
                <a:effectLst/>
                <a:latin typeface="Arial" panose="020B0604020202020204" pitchFamily="34" charset="0"/>
                <a:ea typeface="Calibri" panose="020F0502020204030204" pitchFamily="34" charset="0"/>
                <a:cs typeface="Times New Roman" panose="02020603050405020304" pitchFamily="18" charset="0"/>
              </a:rPr>
              <a:t>s expressed interest in reviewing the criteria again once it has been revised based on the feedback received before the process is adopted by the Siskiyou County Board of Supervisors.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188918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27EE4-9CF8-2BED-DF92-6F25F62EFEEC}"/>
              </a:ext>
            </a:extLst>
          </p:cNvPr>
          <p:cNvSpPr>
            <a:spLocks noGrp="1"/>
          </p:cNvSpPr>
          <p:nvPr>
            <p:ph type="title"/>
          </p:nvPr>
        </p:nvSpPr>
        <p:spPr>
          <a:xfrm>
            <a:off x="1371599" y="294538"/>
            <a:ext cx="9895951" cy="1033669"/>
          </a:xfrm>
        </p:spPr>
        <p:txBody>
          <a:bodyPr>
            <a:normAutofit/>
          </a:bodyPr>
          <a:lstStyle/>
          <a:p>
            <a:r>
              <a:rPr lang="en-US" sz="3400" b="1" dirty="0">
                <a:solidFill>
                  <a:srgbClr val="FFFFFF"/>
                </a:solidFill>
              </a:rPr>
              <a:t>TOPIC:  GENERAL IMPRESSIONS – GENERAL COMMENTS</a:t>
            </a:r>
          </a:p>
        </p:txBody>
      </p:sp>
      <p:sp>
        <p:nvSpPr>
          <p:cNvPr id="38" name="Content Placeholder 2">
            <a:extLst>
              <a:ext uri="{FF2B5EF4-FFF2-40B4-BE49-F238E27FC236}">
                <a16:creationId xmlns:a16="http://schemas.microsoft.com/office/drawing/2014/main" id="{BFB84052-3602-FFFD-F0C5-63BA8EAF69F2}"/>
              </a:ext>
            </a:extLst>
          </p:cNvPr>
          <p:cNvSpPr>
            <a:spLocks noGrp="1"/>
          </p:cNvSpPr>
          <p:nvPr>
            <p:ph idx="1"/>
          </p:nvPr>
        </p:nvSpPr>
        <p:spPr>
          <a:xfrm>
            <a:off x="459351" y="1622745"/>
            <a:ext cx="11550512" cy="5134894"/>
          </a:xfrm>
        </p:spPr>
        <p:txBody>
          <a:bodyPr anchor="ctr">
            <a:normAutofit lnSpcReduction="10000"/>
          </a:bodyPr>
          <a:lstStyle/>
          <a:p>
            <a:pPr>
              <a:spcBef>
                <a:spcPts val="0"/>
              </a:spcBef>
            </a:pPr>
            <a:r>
              <a:rPr lang="en-US" sz="2400" dirty="0">
                <a:effectLst/>
                <a:latin typeface="Arial" panose="020B0604020202020204" pitchFamily="34" charset="0"/>
                <a:ea typeface="Calibri" panose="020F0502020204030204" pitchFamily="34" charset="0"/>
                <a:cs typeface="Times New Roman" panose="02020603050405020304" pitchFamily="18" charset="0"/>
              </a:rPr>
              <a:t>It was recommended that the County build in as many exemptions as possible for the wells that aren’t likely to have as much of an impact and save the time and resource-intensive evaluations for the wells that are at a higher risk of impacting groundwater supplies.</a:t>
            </a:r>
          </a:p>
          <a:p>
            <a:pPr marL="0" indent="0">
              <a:spcBef>
                <a:spcPts val="0"/>
              </a:spcBef>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There is an opportunity to create a well permitting process that is flexible enough to allow for conjunctive use, and thereby leverage other goals in the GSPs like addressing surface water depletion. For example, drilling a new groundwater well to replace a well that was contributing to surface water depletion would be an overall improvement for groundwater conditions.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Arial" panose="020B0604020202020204" pitchFamily="34" charset="0"/>
                <a:ea typeface="Calibri" panose="020F0502020204030204" pitchFamily="34" charset="0"/>
              </a:rPr>
              <a:t>It was acknowledged that this process would help to prevent situations where shallower wells go dry as a result of newer, deeper wells being drilled by neighbors. This process could help prevent the “race to the bottom” mindset. Ultimately, it may prove useful for the basins to have this process in place, even without the Executive Order mandates, if it helps achieve long-term sustainability.</a:t>
            </a:r>
            <a:endParaRPr lang="en-US" sz="2400" dirty="0"/>
          </a:p>
        </p:txBody>
      </p:sp>
    </p:spTree>
    <p:extLst>
      <p:ext uri="{BB962C8B-B14F-4D97-AF65-F5344CB8AC3E}">
        <p14:creationId xmlns:p14="http://schemas.microsoft.com/office/powerpoint/2010/main" val="1553296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4E08D-3DFA-B207-3C18-AF9D9625A9EF}"/>
              </a:ext>
            </a:extLst>
          </p:cNvPr>
          <p:cNvSpPr>
            <a:spLocks noGrp="1"/>
          </p:cNvSpPr>
          <p:nvPr>
            <p:ph type="title"/>
          </p:nvPr>
        </p:nvSpPr>
        <p:spPr>
          <a:xfrm>
            <a:off x="836676" y="593407"/>
            <a:ext cx="10515600" cy="617305"/>
          </a:xfrm>
        </p:spPr>
        <p:txBody>
          <a:bodyPr>
            <a:normAutofit fontScale="90000"/>
          </a:bodyPr>
          <a:lstStyle/>
          <a:p>
            <a:pPr algn="ctr"/>
            <a:r>
              <a:rPr lang="en-US" sz="5400" b="1" dirty="0"/>
              <a:t>Discussion </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F3D782-D51D-53B1-CE65-650F72D67A32}"/>
              </a:ext>
            </a:extLst>
          </p:cNvPr>
          <p:cNvSpPr>
            <a:spLocks noGrp="1"/>
          </p:cNvSpPr>
          <p:nvPr>
            <p:ph idx="1"/>
          </p:nvPr>
        </p:nvSpPr>
        <p:spPr>
          <a:xfrm>
            <a:off x="340659" y="1929384"/>
            <a:ext cx="11546541" cy="4251960"/>
          </a:xfrm>
        </p:spPr>
        <p:txBody>
          <a:bodyPr>
            <a:normAutofit lnSpcReduction="10000"/>
          </a:bodyPr>
          <a:lstStyle/>
          <a:p>
            <a:pPr algn="ctr">
              <a:buFont typeface="Wingdings" panose="05000000000000000000" pitchFamily="2" charset="2"/>
              <a:buChar char="v"/>
            </a:pPr>
            <a:r>
              <a:rPr lang="en-US" sz="2200" b="1" u="sng" dirty="0"/>
              <a:t>It is the intent to maximize ministerial permitting </a:t>
            </a:r>
          </a:p>
          <a:p>
            <a:pPr marL="514350" indent="-514350">
              <a:buAutoNum type="arabicParenR"/>
            </a:pPr>
            <a:r>
              <a:rPr lang="en-US" sz="2200" dirty="0"/>
              <a:t>Further develop zero net consumptive uses matrix for production wells. </a:t>
            </a:r>
          </a:p>
          <a:p>
            <a:pPr marL="514350" indent="-514350">
              <a:buAutoNum type="arabicParenR"/>
            </a:pPr>
            <a:r>
              <a:rPr lang="en-US" sz="2200" dirty="0"/>
              <a:t>Further expand ministerial permitting by way of the program EIR process to developed mitigation options such well seal depth and establish zones with designated separation distances from adjacent wells.</a:t>
            </a:r>
          </a:p>
          <a:p>
            <a:pPr marL="514350" indent="-514350">
              <a:buAutoNum type="arabicParenR"/>
            </a:pPr>
            <a:r>
              <a:rPr lang="en-US" sz="2200" dirty="0"/>
              <a:t>Via program EIR, Identifying County wide public trust review area (PTRA), wells outside the PTRA would not be subject to Public Trust doctrine review. </a:t>
            </a:r>
          </a:p>
          <a:p>
            <a:pPr>
              <a:buFont typeface="Wingdings" panose="05000000000000000000" pitchFamily="2" charset="2"/>
              <a:buChar char="v"/>
            </a:pPr>
            <a:endParaRPr lang="en-US" sz="2200" dirty="0"/>
          </a:p>
          <a:p>
            <a:pPr>
              <a:buFont typeface="Wingdings" panose="05000000000000000000" pitchFamily="2" charset="2"/>
              <a:buChar char="v"/>
            </a:pPr>
            <a:r>
              <a:rPr lang="en-US" sz="2200" dirty="0"/>
              <a:t>Flexibility allow conjunctive use Idea of combining use of both surface water and groundwater for betterment.</a:t>
            </a:r>
          </a:p>
          <a:p>
            <a:pPr marL="0" indent="0">
              <a:buNone/>
            </a:pPr>
            <a:endParaRPr lang="en-US" sz="2200" dirty="0"/>
          </a:p>
          <a:p>
            <a:pPr>
              <a:buFont typeface="Wingdings" panose="05000000000000000000" pitchFamily="2" charset="2"/>
              <a:buChar char="v"/>
            </a:pPr>
            <a:r>
              <a:rPr lang="en-US" sz="2200" dirty="0"/>
              <a:t>Use to “Keep Basin in Check”.</a:t>
            </a:r>
          </a:p>
        </p:txBody>
      </p:sp>
    </p:spTree>
    <p:extLst>
      <p:ext uri="{BB962C8B-B14F-4D97-AF65-F5344CB8AC3E}">
        <p14:creationId xmlns:p14="http://schemas.microsoft.com/office/powerpoint/2010/main" val="1705851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3CE82-7EBA-32E8-C9E5-1A99CC8E7D27}"/>
              </a:ext>
            </a:extLst>
          </p:cNvPr>
          <p:cNvSpPr>
            <a:spLocks noGrp="1"/>
          </p:cNvSpPr>
          <p:nvPr>
            <p:ph type="title"/>
          </p:nvPr>
        </p:nvSpPr>
        <p:spPr>
          <a:xfrm>
            <a:off x="2648607" y="251759"/>
            <a:ext cx="6504357" cy="276006"/>
          </a:xfrm>
        </p:spPr>
        <p:txBody>
          <a:bodyPr>
            <a:noAutofit/>
          </a:bodyPr>
          <a:lstStyle/>
          <a:p>
            <a:r>
              <a:rPr lang="en-US" sz="2000" b="1" dirty="0"/>
              <a:t>Ministerial Well Permitting Class Definitions (Draft example)</a:t>
            </a:r>
          </a:p>
        </p:txBody>
      </p:sp>
      <p:graphicFrame>
        <p:nvGraphicFramePr>
          <p:cNvPr id="4" name="Table 3">
            <a:extLst>
              <a:ext uri="{FF2B5EF4-FFF2-40B4-BE49-F238E27FC236}">
                <a16:creationId xmlns:a16="http://schemas.microsoft.com/office/drawing/2014/main" id="{1B85C0BB-EEC5-DC41-D6A6-B81894899A06}"/>
              </a:ext>
            </a:extLst>
          </p:cNvPr>
          <p:cNvGraphicFramePr>
            <a:graphicFrameLocks noGrp="1"/>
          </p:cNvGraphicFramePr>
          <p:nvPr>
            <p:extLst>
              <p:ext uri="{D42A27DB-BD31-4B8C-83A1-F6EECF244321}">
                <p14:modId xmlns:p14="http://schemas.microsoft.com/office/powerpoint/2010/main" val="245115060"/>
              </p:ext>
            </p:extLst>
          </p:nvPr>
        </p:nvGraphicFramePr>
        <p:xfrm>
          <a:off x="1380058" y="797859"/>
          <a:ext cx="8803848" cy="5454031"/>
        </p:xfrm>
        <a:graphic>
          <a:graphicData uri="http://schemas.openxmlformats.org/drawingml/2006/table">
            <a:tbl>
              <a:tblPr firstRow="1" firstCol="1" bandRow="1"/>
              <a:tblGrid>
                <a:gridCol w="1285134">
                  <a:extLst>
                    <a:ext uri="{9D8B030D-6E8A-4147-A177-3AD203B41FA5}">
                      <a16:colId xmlns:a16="http://schemas.microsoft.com/office/drawing/2014/main" val="1158989860"/>
                    </a:ext>
                  </a:extLst>
                </a:gridCol>
                <a:gridCol w="7518714">
                  <a:extLst>
                    <a:ext uri="{9D8B030D-6E8A-4147-A177-3AD203B41FA5}">
                      <a16:colId xmlns:a16="http://schemas.microsoft.com/office/drawing/2014/main" val="2141927587"/>
                    </a:ext>
                  </a:extLst>
                </a:gridCol>
              </a:tblGrid>
              <a:tr h="371987">
                <a:tc>
                  <a:txBody>
                    <a:bodyPr/>
                    <a:lstStyle/>
                    <a:p>
                      <a:pPr marL="0" marR="0">
                        <a:lnSpc>
                          <a:spcPct val="107000"/>
                        </a:lnSpc>
                        <a:spcBef>
                          <a:spcPts val="0"/>
                        </a:spcBef>
                        <a:spcAft>
                          <a:spcPts val="0"/>
                        </a:spcAft>
                      </a:pPr>
                      <a:r>
                        <a:rPr lang="en-US" sz="1300" b="1" kern="100">
                          <a:effectLst/>
                          <a:latin typeface="Calibri" panose="020F0502020204030204" pitchFamily="34" charset="0"/>
                          <a:ea typeface="Calibri" panose="020F0502020204030204" pitchFamily="34" charset="0"/>
                          <a:cs typeface="Times New Roman" panose="02020603050405020304" pitchFamily="18" charset="0"/>
                        </a:rPr>
                        <a:t>WELL CLASS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3666" marR="5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300" b="1" kern="100">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6" marR="5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552061"/>
                  </a:ext>
                </a:extLst>
              </a:tr>
              <a:tr h="512919">
                <a:tc>
                  <a:txBody>
                    <a:bodyPr/>
                    <a:lstStyle/>
                    <a:p>
                      <a:pPr marL="0" marR="0">
                        <a:lnSpc>
                          <a:spcPct val="107000"/>
                        </a:lnSpc>
                        <a:spcBef>
                          <a:spcPts val="0"/>
                        </a:spcBef>
                        <a:spcAft>
                          <a:spcPts val="0"/>
                        </a:spcAft>
                      </a:pPr>
                      <a:r>
                        <a:rPr lang="en-US" sz="1300" b="1" kern="100">
                          <a:effectLst/>
                          <a:latin typeface="Calibri" panose="020F0502020204030204" pitchFamily="34" charset="0"/>
                          <a:ea typeface="Calibri" panose="020F0502020204030204" pitchFamily="34" charset="0"/>
                          <a:cs typeface="Times New Roman" panose="02020603050405020304" pitchFamily="18" charset="0"/>
                        </a:rPr>
                        <a:t>Low water Use Well</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3666" marR="5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kern="100">
                          <a:effectLst/>
                          <a:latin typeface="Calibri" panose="020F0502020204030204" pitchFamily="34" charset="0"/>
                          <a:ea typeface="Calibri" panose="020F0502020204030204" pitchFamily="34" charset="0"/>
                          <a:cs typeface="Times New Roman" panose="02020603050405020304" pitchFamily="18" charset="0"/>
                        </a:rPr>
                        <a:t>Well for Low Water Use. A water well where total groundwater use of the parcel is limited to 2.0-acre feet or less per year.</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3666" marR="5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138345"/>
                  </a:ext>
                </a:extLst>
              </a:tr>
              <a:tr h="512919">
                <a:tc>
                  <a:txBody>
                    <a:bodyPr/>
                    <a:lstStyle/>
                    <a:p>
                      <a:pPr marL="0" marR="0">
                        <a:lnSpc>
                          <a:spcPct val="107000"/>
                        </a:lnSpc>
                        <a:spcBef>
                          <a:spcPts val="0"/>
                        </a:spcBef>
                        <a:spcAft>
                          <a:spcPts val="0"/>
                        </a:spcAft>
                      </a:pPr>
                      <a:r>
                        <a:rPr lang="en-US" sz="1300" b="1" kern="100">
                          <a:effectLst/>
                          <a:latin typeface="Calibri" panose="020F0502020204030204" pitchFamily="34" charset="0"/>
                          <a:ea typeface="Calibri" panose="020F0502020204030204" pitchFamily="34" charset="0"/>
                          <a:cs typeface="Times New Roman" panose="02020603050405020304" pitchFamily="18" charset="0"/>
                        </a:rPr>
                        <a:t>Public Water Well</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3666" marR="5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kern="100">
                          <a:effectLst/>
                          <a:latin typeface="Calibri" panose="020F0502020204030204" pitchFamily="34" charset="0"/>
                          <a:ea typeface="Calibri" panose="020F0502020204030204" pitchFamily="34" charset="0"/>
                          <a:cs typeface="Times New Roman" panose="02020603050405020304" pitchFamily="18" charset="0"/>
                        </a:rPr>
                        <a:t>Public Water Well. A public water well for which environmental review under the California Environmental Quality Act is complete.</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6" marR="5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607524"/>
                  </a:ext>
                </a:extLst>
              </a:tr>
              <a:tr h="995751">
                <a:tc>
                  <a:txBody>
                    <a:bodyPr/>
                    <a:lstStyle/>
                    <a:p>
                      <a:pPr marL="0" marR="0">
                        <a:lnSpc>
                          <a:spcPct val="107000"/>
                        </a:lnSpc>
                        <a:spcBef>
                          <a:spcPts val="0"/>
                        </a:spcBef>
                        <a:spcAft>
                          <a:spcPts val="0"/>
                        </a:spcAft>
                      </a:pPr>
                      <a:r>
                        <a:rPr lang="en-US" sz="1300" b="1" kern="100" dirty="0">
                          <a:effectLst/>
                          <a:latin typeface="Calibri" panose="020F0502020204030204" pitchFamily="34" charset="0"/>
                          <a:ea typeface="Calibri" panose="020F0502020204030204" pitchFamily="34" charset="0"/>
                          <a:cs typeface="Times New Roman" panose="02020603050405020304" pitchFamily="18" charset="0"/>
                        </a:rPr>
                        <a:t>Zero Net Increase Well</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6" marR="5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Net Zero Groundwater Increase. Water well, where the proposed use would not result in a net increase in groundwater use from the local aquifer through implementation of water conservation measures, rainwater catchment or recycled water reuse system, water recharge project, agricultural practices that increase infiltration and soil moisture capacity, or local groundwater management project.  Subject to Governors order parts 9(a) and 9(b).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6" marR="5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19691"/>
                  </a:ext>
                </a:extLst>
              </a:tr>
              <a:tr h="1299745">
                <a:tc>
                  <a:txBody>
                    <a:bodyPr/>
                    <a:lstStyle/>
                    <a:p>
                      <a:pPr marL="0" marR="0">
                        <a:lnSpc>
                          <a:spcPct val="107000"/>
                        </a:lnSpc>
                        <a:spcBef>
                          <a:spcPts val="0"/>
                        </a:spcBef>
                        <a:spcAft>
                          <a:spcPts val="0"/>
                        </a:spcAft>
                      </a:pPr>
                      <a:r>
                        <a:rPr lang="en-US" sz="1300" b="1" kern="100">
                          <a:effectLst/>
                          <a:latin typeface="Calibri" panose="020F0502020204030204" pitchFamily="34" charset="0"/>
                          <a:ea typeface="Calibri" panose="020F0502020204030204" pitchFamily="34" charset="0"/>
                          <a:cs typeface="Times New Roman" panose="02020603050405020304" pitchFamily="18" charset="0"/>
                        </a:rPr>
                        <a:t>Adjudicated Water Right Water Board Regulated</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3666" marR="5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Surface Water Diversion Well. A water well that serves as a point of surface water diversion for an appropriative water right regulated by the California State Water Resources Control Board, Division of Water Rights. Decree or adjudication.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6" marR="5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507246"/>
                  </a:ext>
                </a:extLst>
              </a:tr>
              <a:tr h="1037470">
                <a:tc>
                  <a:txBody>
                    <a:bodyPr/>
                    <a:lstStyle/>
                    <a:p>
                      <a:pPr marL="0" marR="0">
                        <a:lnSpc>
                          <a:spcPct val="107000"/>
                        </a:lnSpc>
                        <a:spcBef>
                          <a:spcPts val="0"/>
                        </a:spcBef>
                        <a:spcAft>
                          <a:spcPts val="0"/>
                        </a:spcAft>
                      </a:pPr>
                      <a:r>
                        <a:rPr lang="en-US" sz="1300" b="1" kern="100" dirty="0">
                          <a:effectLst/>
                          <a:latin typeface="Calibri" panose="020F0502020204030204" pitchFamily="34" charset="0"/>
                          <a:ea typeface="Calibri" panose="020F0502020204030204" pitchFamily="34" charset="0"/>
                          <a:cs typeface="Times New Roman" panose="02020603050405020304" pitchFamily="18" charset="0"/>
                        </a:rPr>
                        <a:t>Existing Use New or replacement/</a:t>
                      </a:r>
                    </a:p>
                    <a:p>
                      <a:pPr marL="0" marR="0">
                        <a:lnSpc>
                          <a:spcPct val="107000"/>
                        </a:lnSpc>
                        <a:spcBef>
                          <a:spcPts val="0"/>
                        </a:spcBef>
                        <a:spcAft>
                          <a:spcPts val="0"/>
                        </a:spcAft>
                      </a:pPr>
                      <a:r>
                        <a:rPr lang="en-US" sz="1300" b="1" kern="100" dirty="0">
                          <a:effectLst/>
                          <a:latin typeface="Calibri" panose="020F0502020204030204" pitchFamily="34" charset="0"/>
                          <a:ea typeface="Calibri" panose="020F0502020204030204" pitchFamily="34" charset="0"/>
                          <a:cs typeface="Times New Roman" panose="02020603050405020304" pitchFamily="18" charset="0"/>
                        </a:rPr>
                        <a:t>emergency replacement Well</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6" marR="5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kern="100">
                          <a:effectLst/>
                          <a:latin typeface="Calibri" panose="020F0502020204030204" pitchFamily="34" charset="0"/>
                          <a:ea typeface="Calibri" panose="020F0502020204030204" pitchFamily="34" charset="0"/>
                          <a:cs typeface="Times New Roman" panose="02020603050405020304" pitchFamily="18" charset="0"/>
                        </a:rPr>
                        <a:t>Well for Existing Use. A water well where total groundwater use of the parcel is limited to and does not exceed the amount of groundwater used as adoption for legally established land uses. Location shall be no closer to the nearest stream compared with the existing well.</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3666" marR="5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495162"/>
                  </a:ext>
                </a:extLst>
              </a:tr>
              <a:tr h="386185">
                <a:tc>
                  <a:txBody>
                    <a:bodyPr/>
                    <a:lstStyle/>
                    <a:p>
                      <a:pPr marL="0" marR="0">
                        <a:lnSpc>
                          <a:spcPct val="107000"/>
                        </a:lnSpc>
                        <a:spcBef>
                          <a:spcPts val="0"/>
                        </a:spcBef>
                        <a:spcAft>
                          <a:spcPts val="0"/>
                        </a:spcAft>
                      </a:pPr>
                      <a:r>
                        <a:rPr lang="en-US" sz="1300" b="1" kern="100">
                          <a:effectLst/>
                          <a:latin typeface="Calibri" panose="020F0502020204030204" pitchFamily="34" charset="0"/>
                          <a:ea typeface="Calibri" panose="020F0502020204030204" pitchFamily="34" charset="0"/>
                          <a:cs typeface="Times New Roman" panose="02020603050405020304" pitchFamily="18" charset="0"/>
                        </a:rPr>
                        <a:t>Injection</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3666" marR="5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kern="100">
                          <a:effectLst/>
                          <a:latin typeface="Calibri" panose="020F0502020204030204" pitchFamily="34" charset="0"/>
                          <a:ea typeface="Calibri" panose="020F0502020204030204" pitchFamily="34" charset="0"/>
                          <a:cs typeface="Times New Roman" panose="02020603050405020304" pitchFamily="18" charset="0"/>
                        </a:rPr>
                        <a:t>Injection Well. A well that is used solely for injecting water into the underground.</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53666" marR="5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820699"/>
                  </a:ext>
                </a:extLst>
              </a:tr>
              <a:tr h="250646">
                <a:tc>
                  <a:txBody>
                    <a:bodyPr/>
                    <a:lstStyle/>
                    <a:p>
                      <a:pPr marL="0" marR="0">
                        <a:lnSpc>
                          <a:spcPct val="107000"/>
                        </a:lnSpc>
                        <a:spcBef>
                          <a:spcPts val="0"/>
                        </a:spcBef>
                        <a:spcAft>
                          <a:spcPts val="0"/>
                        </a:spcAft>
                      </a:pPr>
                      <a:r>
                        <a:rPr lang="en-US" sz="1300" b="1" kern="100">
                          <a:effectLst/>
                          <a:latin typeface="Calibri" panose="020F0502020204030204" pitchFamily="34" charset="0"/>
                          <a:ea typeface="Calibri" panose="020F0502020204030204" pitchFamily="34" charset="0"/>
                          <a:cs typeface="Times New Roman" panose="02020603050405020304" pitchFamily="18" charset="0"/>
                        </a:rPr>
                        <a:t> Monitoring </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6" marR="5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 For observation and data collection</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3666" marR="5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495889"/>
                  </a:ext>
                </a:extLst>
              </a:tr>
            </a:tbl>
          </a:graphicData>
        </a:graphic>
      </p:graphicFrame>
    </p:spTree>
    <p:extLst>
      <p:ext uri="{BB962C8B-B14F-4D97-AF65-F5344CB8AC3E}">
        <p14:creationId xmlns:p14="http://schemas.microsoft.com/office/powerpoint/2010/main" val="66594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27EE4-9CF8-2BED-DF92-6F25F62EFEEC}"/>
              </a:ext>
            </a:extLst>
          </p:cNvPr>
          <p:cNvSpPr>
            <a:spLocks noGrp="1"/>
          </p:cNvSpPr>
          <p:nvPr>
            <p:ph type="title"/>
          </p:nvPr>
        </p:nvSpPr>
        <p:spPr>
          <a:xfrm>
            <a:off x="1371599" y="294538"/>
            <a:ext cx="9895951" cy="1033669"/>
          </a:xfrm>
        </p:spPr>
        <p:txBody>
          <a:bodyPr>
            <a:normAutofit/>
          </a:bodyPr>
          <a:lstStyle/>
          <a:p>
            <a:r>
              <a:rPr kumimoji="0" lang="en-US" sz="2800" b="1" i="0" u="none" strike="noStrike" kern="1200" cap="none" spc="0" normalizeH="0" baseline="0" noProof="0" dirty="0">
                <a:ln>
                  <a:noFill/>
                </a:ln>
                <a:solidFill>
                  <a:schemeClr val="bg1"/>
                </a:solidFill>
                <a:effectLst/>
                <a:uLnTx/>
                <a:uFillTx/>
                <a:latin typeface="Calibri Light" panose="020F0302020204030204"/>
                <a:ea typeface="+mj-ea"/>
                <a:cs typeface="+mj-cs"/>
              </a:rPr>
              <a:t>TOPIC:  Replacement, Repair, or Alteration of Existing Wells</a:t>
            </a:r>
            <a:endParaRPr lang="en-US" sz="3400" b="1" dirty="0">
              <a:solidFill>
                <a:schemeClr val="bg1"/>
              </a:solidFill>
            </a:endParaRPr>
          </a:p>
        </p:txBody>
      </p:sp>
      <p:sp>
        <p:nvSpPr>
          <p:cNvPr id="38" name="Content Placeholder 2">
            <a:extLst>
              <a:ext uri="{FF2B5EF4-FFF2-40B4-BE49-F238E27FC236}">
                <a16:creationId xmlns:a16="http://schemas.microsoft.com/office/drawing/2014/main" id="{BFB84052-3602-FFFD-F0C5-63BA8EAF69F2}"/>
              </a:ext>
            </a:extLst>
          </p:cNvPr>
          <p:cNvSpPr>
            <a:spLocks noGrp="1"/>
          </p:cNvSpPr>
          <p:nvPr>
            <p:ph idx="1"/>
          </p:nvPr>
        </p:nvSpPr>
        <p:spPr>
          <a:xfrm>
            <a:off x="459351" y="1622745"/>
            <a:ext cx="11550512" cy="5134894"/>
          </a:xfrm>
        </p:spPr>
        <p:txBody>
          <a:bodyPr anchor="ctr">
            <a:norm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There is not a clear pathway for well owners who want to replace or modify an existing well.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Would CEQA be involved? If so, could the County submit a Programmatic EIR to cover all wells?</a:t>
            </a:r>
          </a:p>
          <a:p>
            <a:pPr marL="457200" marR="0" lvl="1" indent="0">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County should consider including an exemption or expedited approval process for: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Emergency well replacements, particularly in cases where the well is the sole source of water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Replacement wells that are drilled in the same location and don’t change the production capacity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Replacement or alternative wells that are drilled in a different location to increase efficiency, but not yield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400" dirty="0"/>
          </a:p>
        </p:txBody>
      </p:sp>
    </p:spTree>
    <p:extLst>
      <p:ext uri="{BB962C8B-B14F-4D97-AF65-F5344CB8AC3E}">
        <p14:creationId xmlns:p14="http://schemas.microsoft.com/office/powerpoint/2010/main" val="4008000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4E08D-3DFA-B207-3C18-AF9D9625A9EF}"/>
              </a:ext>
            </a:extLst>
          </p:cNvPr>
          <p:cNvSpPr>
            <a:spLocks noGrp="1"/>
          </p:cNvSpPr>
          <p:nvPr>
            <p:ph type="title"/>
          </p:nvPr>
        </p:nvSpPr>
        <p:spPr>
          <a:xfrm>
            <a:off x="836676" y="593407"/>
            <a:ext cx="10515600" cy="617305"/>
          </a:xfrm>
        </p:spPr>
        <p:txBody>
          <a:bodyPr>
            <a:normAutofit fontScale="90000"/>
          </a:bodyPr>
          <a:lstStyle/>
          <a:p>
            <a:pPr algn="ctr"/>
            <a:r>
              <a:rPr lang="en-US" sz="5400" b="1" dirty="0"/>
              <a:t>Discussion </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F3D782-D51D-53B1-CE65-650F72D67A32}"/>
              </a:ext>
            </a:extLst>
          </p:cNvPr>
          <p:cNvSpPr>
            <a:spLocks noGrp="1"/>
          </p:cNvSpPr>
          <p:nvPr>
            <p:ph idx="1"/>
          </p:nvPr>
        </p:nvSpPr>
        <p:spPr>
          <a:xfrm>
            <a:off x="838200" y="1929384"/>
            <a:ext cx="10515600" cy="4251960"/>
          </a:xfrm>
        </p:spPr>
        <p:txBody>
          <a:bodyPr>
            <a:normAutofit/>
          </a:bodyPr>
          <a:lstStyle/>
          <a:p>
            <a:pPr>
              <a:buFont typeface="Wingdings" panose="05000000000000000000" pitchFamily="2" charset="2"/>
              <a:buChar char="v"/>
            </a:pPr>
            <a:r>
              <a:rPr lang="en-US" sz="2400" dirty="0"/>
              <a:t>Path to replace or modify a well.  Replacing like for like, not a problem provided original well is destroyed.  Modification of a well depends on whether the modification will lead to increased consumptive use.</a:t>
            </a:r>
          </a:p>
          <a:p>
            <a:pPr>
              <a:buFont typeface="Wingdings" panose="05000000000000000000" pitchFamily="2" charset="2"/>
              <a:buChar char="v"/>
            </a:pPr>
            <a:r>
              <a:rPr lang="en-US" sz="2400" dirty="0"/>
              <a:t>Yes, CEQA is involved any time discretionary decisions are made such as implementing a mitigation to cause effect.</a:t>
            </a:r>
          </a:p>
          <a:p>
            <a:pPr>
              <a:buFont typeface="Wingdings" panose="05000000000000000000" pitchFamily="2" charset="2"/>
              <a:buChar char="v"/>
            </a:pPr>
            <a:r>
              <a:rPr lang="en-US" sz="2400" dirty="0"/>
              <a:t>Emergency replacement wells or wells drilled in the same location or adjacent to the existing that is being destroyed.  Provided that there is no additional consumptive use, well permitting could be done ministerially </a:t>
            </a:r>
          </a:p>
          <a:p>
            <a:pPr>
              <a:buFont typeface="Wingdings" panose="05000000000000000000" pitchFamily="2" charset="2"/>
              <a:buChar char="v"/>
            </a:pPr>
            <a:r>
              <a:rPr lang="en-US" sz="2400" dirty="0"/>
              <a:t>Replacement wells drilled in another location like for like i.e. depth and diameter could be ministerially issued again provided original well is destroyed.</a:t>
            </a:r>
          </a:p>
          <a:p>
            <a:pPr algn="ctr">
              <a:buFont typeface="Wingdings" panose="05000000000000000000" pitchFamily="2" charset="2"/>
              <a:buChar char="v"/>
            </a:pPr>
            <a:r>
              <a:rPr lang="en-US" sz="2200" dirty="0">
                <a:solidFill>
                  <a:srgbClr val="FF0000"/>
                </a:solidFill>
              </a:rPr>
              <a:t>Subject to Governor’s order review process</a:t>
            </a:r>
          </a:p>
        </p:txBody>
      </p:sp>
    </p:spTree>
    <p:extLst>
      <p:ext uri="{BB962C8B-B14F-4D97-AF65-F5344CB8AC3E}">
        <p14:creationId xmlns:p14="http://schemas.microsoft.com/office/powerpoint/2010/main" val="457333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CD0C96-6533-DD8B-E91E-1ACC620814B9}"/>
              </a:ext>
            </a:extLst>
          </p:cNvPr>
          <p:cNvSpPr>
            <a:spLocks noGrp="1"/>
          </p:cNvSpPr>
          <p:nvPr>
            <p:ph type="title"/>
          </p:nvPr>
        </p:nvSpPr>
        <p:spPr>
          <a:xfrm>
            <a:off x="1371599" y="294538"/>
            <a:ext cx="9895951" cy="1033669"/>
          </a:xfrm>
        </p:spPr>
        <p:txBody>
          <a:bodyPr>
            <a:normAutofit/>
          </a:bodyPr>
          <a:lstStyle/>
          <a:p>
            <a:r>
              <a:rPr lang="en-US" sz="3400" b="1">
                <a:solidFill>
                  <a:srgbClr val="FFFFFF"/>
                </a:solidFill>
              </a:rPr>
              <a:t>TOPIC: CERTIFIED HYDROGEOLOGIST (CHG) REQUIREMENT</a:t>
            </a:r>
          </a:p>
        </p:txBody>
      </p:sp>
      <p:sp>
        <p:nvSpPr>
          <p:cNvPr id="3" name="Content Placeholder 2">
            <a:extLst>
              <a:ext uri="{FF2B5EF4-FFF2-40B4-BE49-F238E27FC236}">
                <a16:creationId xmlns:a16="http://schemas.microsoft.com/office/drawing/2014/main" id="{0000D15D-ADDA-3C0B-8624-E5163F0F0135}"/>
              </a:ext>
            </a:extLst>
          </p:cNvPr>
          <p:cNvSpPr>
            <a:spLocks noGrp="1"/>
          </p:cNvSpPr>
          <p:nvPr>
            <p:ph idx="1"/>
          </p:nvPr>
        </p:nvSpPr>
        <p:spPr>
          <a:xfrm>
            <a:off x="121186" y="1622744"/>
            <a:ext cx="12070809" cy="5235255"/>
          </a:xfrm>
        </p:spPr>
        <p:txBody>
          <a:bodyPr anchor="ctr">
            <a:normAutofit/>
          </a:bodyPr>
          <a:lstStyle/>
          <a:p>
            <a:pPr>
              <a:spcBef>
                <a:spcPts val="600"/>
              </a:spcBef>
            </a:pPr>
            <a:r>
              <a:rPr lang="en-US" sz="2000" dirty="0">
                <a:effectLst/>
                <a:latin typeface="Arial" panose="020B0604020202020204" pitchFamily="34" charset="0"/>
                <a:ea typeface="Calibri" panose="020F0502020204030204" pitchFamily="34" charset="0"/>
                <a:cs typeface="Times New Roman" panose="02020603050405020304" pitchFamily="18" charset="0"/>
              </a:rPr>
              <a:t>Given the complexity of the local hydrogeology, there were concerns shared across multiple basins that no certified hydrogeologist (CHG) would be able to conduct the evaluations. This is mostly due to a lack of certified CHGs available in the County.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2000" dirty="0">
                <a:effectLst/>
                <a:latin typeface="Arial" panose="020B0604020202020204" pitchFamily="34" charset="0"/>
                <a:ea typeface="Calibri" panose="020F0502020204030204" pitchFamily="34" charset="0"/>
                <a:cs typeface="Times New Roman" panose="02020603050405020304" pitchFamily="18" charset="0"/>
              </a:rPr>
              <a:t>Additional concerns were shared that CHGs would not want to subject themselves to the liability associated with signing off on the evaluations.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2000" dirty="0">
                <a:effectLst/>
                <a:latin typeface="Arial" panose="020B0604020202020204" pitchFamily="34" charset="0"/>
                <a:ea typeface="Calibri" panose="020F0502020204030204" pitchFamily="34" charset="0"/>
                <a:cs typeface="Times New Roman" panose="02020603050405020304" pitchFamily="18" charset="0"/>
              </a:rPr>
              <a:t>Hiring CHGs is expensive. There was discussion on the possibility that the County would hire a CHG to conduct the evaluations, and this cost would be passed on to the applicant are part of the permitting process. Ultimately no recommendations were made. It was suggested that State resources could assist with the CHG requirement.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Are there ways to challenge determinations that are made by a CHG?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2000" dirty="0">
                <a:effectLst/>
                <a:latin typeface="Arial" panose="020B0604020202020204" pitchFamily="34" charset="0"/>
                <a:ea typeface="Calibri" panose="020F0502020204030204" pitchFamily="34" charset="0"/>
              </a:rPr>
              <a:t>The County should investigate whether it would be acceptable for a geologist to perform the evaluation, since there are more certified geologists than hydrogeologists available in the County.</a:t>
            </a:r>
            <a:endParaRPr lang="en-US" sz="2000" dirty="0"/>
          </a:p>
        </p:txBody>
      </p:sp>
    </p:spTree>
    <p:extLst>
      <p:ext uri="{BB962C8B-B14F-4D97-AF65-F5344CB8AC3E}">
        <p14:creationId xmlns:p14="http://schemas.microsoft.com/office/powerpoint/2010/main" val="1848050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84E08D-3DFA-B207-3C18-AF9D9625A9EF}"/>
              </a:ext>
            </a:extLst>
          </p:cNvPr>
          <p:cNvSpPr>
            <a:spLocks noGrp="1"/>
          </p:cNvSpPr>
          <p:nvPr>
            <p:ph type="title"/>
          </p:nvPr>
        </p:nvSpPr>
        <p:spPr>
          <a:xfrm>
            <a:off x="836676" y="593407"/>
            <a:ext cx="10515600" cy="617305"/>
          </a:xfrm>
        </p:spPr>
        <p:txBody>
          <a:bodyPr>
            <a:normAutofit fontScale="90000"/>
          </a:bodyPr>
          <a:lstStyle/>
          <a:p>
            <a:pPr algn="ctr"/>
            <a:r>
              <a:rPr lang="en-US" sz="5400" b="1" dirty="0"/>
              <a:t>Discussion </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F3D782-D51D-53B1-CE65-650F72D67A32}"/>
              </a:ext>
            </a:extLst>
          </p:cNvPr>
          <p:cNvSpPr>
            <a:spLocks noGrp="1"/>
          </p:cNvSpPr>
          <p:nvPr>
            <p:ph idx="1"/>
          </p:nvPr>
        </p:nvSpPr>
        <p:spPr>
          <a:xfrm>
            <a:off x="838200" y="1929384"/>
            <a:ext cx="10515600" cy="4251960"/>
          </a:xfrm>
        </p:spPr>
        <p:txBody>
          <a:bodyPr>
            <a:normAutofit fontScale="92500" lnSpcReduction="10000"/>
          </a:bodyPr>
          <a:lstStyle/>
          <a:p>
            <a:pPr>
              <a:spcBef>
                <a:spcPts val="0"/>
              </a:spcBef>
              <a:buFont typeface="Wingdings" panose="05000000000000000000" pitchFamily="2" charset="2"/>
              <a:buChar char="v"/>
              <a:defRPr/>
            </a:pPr>
            <a:r>
              <a:rPr lang="en-US" sz="2400" dirty="0">
                <a:solidFill>
                  <a:prstClr val="black"/>
                </a:solidFill>
                <a:latin typeface="Calibri" panose="020F0502020204030204"/>
              </a:rPr>
              <a:t>Concerns revolving around utilizing a certified hydrogeologist to evaluate impacts.  Agreed that this is problematic and noted.  Cost, availability, and evaluation methodology consistency. </a:t>
            </a:r>
          </a:p>
          <a:p>
            <a:pPr>
              <a:spcBef>
                <a:spcPts val="0"/>
              </a:spcBef>
              <a:buFont typeface="Wingdings" panose="05000000000000000000" pitchFamily="2" charset="2"/>
              <a:buChar char="v"/>
              <a:defRPr/>
            </a:pPr>
            <a:r>
              <a:rPr lang="en-US" sz="2400" dirty="0">
                <a:solidFill>
                  <a:prstClr val="black"/>
                </a:solidFill>
                <a:latin typeface="Calibri" panose="020F0502020204030204"/>
              </a:rPr>
              <a:t>Should an applicant choose to hire their own professional, the GSA and County would still need to conduct their own evaluation and those costs would be passed on to the applicant.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i="0" u="none" strike="noStrike" kern="1200" cap="none" spc="0" normalizeH="0" baseline="0" noProof="0" dirty="0">
                <a:ln>
                  <a:noFill/>
                </a:ln>
                <a:solidFill>
                  <a:prstClr val="black"/>
                </a:solidFill>
                <a:effectLst/>
                <a:uLnTx/>
                <a:uFillTx/>
                <a:latin typeface="Calibri" panose="020F0502020204030204"/>
              </a:rPr>
              <a:t>Potential alternative is to establish zones for setback requirements  through a program EIR - CEQA.</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i="0" u="none" strike="noStrike" kern="1200" cap="none" spc="0" normalizeH="0" baseline="0" noProof="0" dirty="0">
                <a:ln>
                  <a:noFill/>
                </a:ln>
                <a:solidFill>
                  <a:prstClr val="black"/>
                </a:solidFill>
                <a:effectLst/>
                <a:uLnTx/>
                <a:uFillTx/>
                <a:latin typeface="Calibri" panose="020F0502020204030204"/>
              </a:rPr>
              <a:t>Geologist vs hydrogeologist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US" sz="2400" dirty="0">
                <a:solidFill>
                  <a:prstClr val="black"/>
                </a:solidFill>
                <a:latin typeface="Calibri" panose="020F0502020204030204"/>
              </a:rPr>
              <a:t>Pending legislation AB 1563: 13807 water code (2) (A) The permit applicant has provided the permitting agency a written report prepared by a </a:t>
            </a:r>
            <a:r>
              <a:rPr lang="en-US" sz="2400" dirty="0">
                <a:solidFill>
                  <a:prstClr val="black"/>
                </a:solidFill>
                <a:highlight>
                  <a:srgbClr val="FFFF00"/>
                </a:highlight>
                <a:latin typeface="Calibri" panose="020F0502020204030204"/>
              </a:rPr>
              <a:t>licensed professional </a:t>
            </a:r>
            <a:r>
              <a:rPr lang="en-US" sz="2400" dirty="0">
                <a:solidFill>
                  <a:prstClr val="black"/>
                </a:solidFill>
                <a:latin typeface="Calibri" panose="020F0502020204030204"/>
              </a:rPr>
              <a:t>that indicates that the extraction by the proposed well is not likely to interfere with the production and functioning of one or more existing nearby wells and is not likely to cause subsidence that would adversely impact or damage nearby infrastructure.</a:t>
            </a:r>
          </a:p>
          <a:p>
            <a:pPr algn="ctr">
              <a:buFont typeface="Wingdings" panose="05000000000000000000" pitchFamily="2" charset="2"/>
              <a:buChar char="v"/>
            </a:pPr>
            <a:endParaRPr lang="en-US" sz="2200" dirty="0"/>
          </a:p>
        </p:txBody>
      </p:sp>
    </p:spTree>
    <p:extLst>
      <p:ext uri="{BB962C8B-B14F-4D97-AF65-F5344CB8AC3E}">
        <p14:creationId xmlns:p14="http://schemas.microsoft.com/office/powerpoint/2010/main" val="390127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05E6D0-6703-316D-109E-A79E3F184479}"/>
              </a:ext>
            </a:extLst>
          </p:cNvPr>
          <p:cNvSpPr>
            <a:spLocks noGrp="1"/>
          </p:cNvSpPr>
          <p:nvPr>
            <p:ph type="title"/>
          </p:nvPr>
        </p:nvSpPr>
        <p:spPr>
          <a:xfrm>
            <a:off x="459346" y="294538"/>
            <a:ext cx="11517063" cy="1033669"/>
          </a:xfrm>
        </p:spPr>
        <p:txBody>
          <a:bodyPr>
            <a:normAutofit/>
          </a:bodyPr>
          <a:lstStyle/>
          <a:p>
            <a:pPr algn="ctr"/>
            <a:r>
              <a:rPr lang="en-US" sz="3400" b="1" dirty="0">
                <a:solidFill>
                  <a:srgbClr val="FFFFFF"/>
                </a:solidFill>
              </a:rPr>
              <a:t> Background </a:t>
            </a:r>
          </a:p>
        </p:txBody>
      </p:sp>
      <p:sp>
        <p:nvSpPr>
          <p:cNvPr id="3" name="Content Placeholder 2">
            <a:extLst>
              <a:ext uri="{FF2B5EF4-FFF2-40B4-BE49-F238E27FC236}">
                <a16:creationId xmlns:a16="http://schemas.microsoft.com/office/drawing/2014/main" id="{0010D3BE-3108-E3BF-37A6-249DE102A312}"/>
              </a:ext>
            </a:extLst>
          </p:cNvPr>
          <p:cNvSpPr>
            <a:spLocks noGrp="1"/>
          </p:cNvSpPr>
          <p:nvPr>
            <p:ph idx="1"/>
          </p:nvPr>
        </p:nvSpPr>
        <p:spPr>
          <a:xfrm>
            <a:off x="1371599" y="1622744"/>
            <a:ext cx="9724031" cy="4822879"/>
          </a:xfrm>
        </p:spPr>
        <p:txBody>
          <a:bodyPr anchor="ctr">
            <a:norm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Executive Orders (EO) N-7-22, N-3-23, and N-4-23 require counties across California to coordinate with Groundwater Sustainability Agencies (GSA) when reviewing and approving applications for wells that fall within the bounds of groundwater basins or subbasins subject to the Sustainable Groundwater Management Act (SGMA), </a:t>
            </a:r>
          </a:p>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Groundwater Sustainability Plans (GSP’s)</a:t>
            </a:r>
          </a:p>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Public Trust Doctrine ELF lawsuit</a:t>
            </a:r>
          </a:p>
          <a:p>
            <a:pPr marL="0" indent="0">
              <a:buNone/>
            </a:pPr>
            <a:endParaRPr lang="en-US" sz="2000" dirty="0"/>
          </a:p>
        </p:txBody>
      </p:sp>
    </p:spTree>
    <p:extLst>
      <p:ext uri="{BB962C8B-B14F-4D97-AF65-F5344CB8AC3E}">
        <p14:creationId xmlns:p14="http://schemas.microsoft.com/office/powerpoint/2010/main" val="2083282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B8C6A-C716-4F08-0C69-876B39BD606A}"/>
              </a:ext>
            </a:extLst>
          </p:cNvPr>
          <p:cNvSpPr>
            <a:spLocks noGrp="1"/>
          </p:cNvSpPr>
          <p:nvPr>
            <p:ph type="title"/>
          </p:nvPr>
        </p:nvSpPr>
        <p:spPr>
          <a:xfrm>
            <a:off x="1371599" y="294538"/>
            <a:ext cx="9895951" cy="1033669"/>
          </a:xfrm>
        </p:spPr>
        <p:txBody>
          <a:bodyPr>
            <a:normAutofit/>
          </a:bodyPr>
          <a:lstStyle/>
          <a:p>
            <a:r>
              <a:rPr lang="en-US" sz="2800" b="1">
                <a:solidFill>
                  <a:srgbClr val="FFFFFF"/>
                </a:solidFill>
              </a:rPr>
              <a:t>SHORTFALLS OF THE PROCESS, </a:t>
            </a:r>
            <a:br>
              <a:rPr lang="en-US" sz="2800" b="1">
                <a:solidFill>
                  <a:srgbClr val="FFFFFF"/>
                </a:solidFill>
              </a:rPr>
            </a:br>
            <a:r>
              <a:rPr lang="en-US" sz="2800" b="1">
                <a:solidFill>
                  <a:srgbClr val="FFFFFF"/>
                </a:solidFill>
              </a:rPr>
              <a:t>ESPECIALLY REGARDING LARGE RESIDENTIAL GROUNDWATER USE</a:t>
            </a:r>
          </a:p>
        </p:txBody>
      </p:sp>
      <p:sp>
        <p:nvSpPr>
          <p:cNvPr id="3" name="Content Placeholder 2">
            <a:extLst>
              <a:ext uri="{FF2B5EF4-FFF2-40B4-BE49-F238E27FC236}">
                <a16:creationId xmlns:a16="http://schemas.microsoft.com/office/drawing/2014/main" id="{D04C7BD0-2DD6-A124-92B7-79A6D46EF072}"/>
              </a:ext>
            </a:extLst>
          </p:cNvPr>
          <p:cNvSpPr>
            <a:spLocks noGrp="1"/>
          </p:cNvSpPr>
          <p:nvPr>
            <p:ph idx="1"/>
          </p:nvPr>
        </p:nvSpPr>
        <p:spPr>
          <a:xfrm>
            <a:off x="1371599" y="2318197"/>
            <a:ext cx="9724031" cy="3683358"/>
          </a:xfrm>
        </p:spPr>
        <p:txBody>
          <a:bodyPr anchor="ctr">
            <a:normAutofit/>
          </a:bodyPr>
          <a:lstStyle/>
          <a:p>
            <a:pPr marL="342900" marR="0" lvl="0" indent="-342900">
              <a:spcBef>
                <a:spcPts val="0"/>
              </a:spcBef>
              <a:spcAft>
                <a:spcPts val="0"/>
              </a:spcAft>
              <a:buFont typeface="Symbol" panose="05050102010706020507" pitchFamily="18" charset="2"/>
              <a:buChar char=""/>
            </a:pPr>
            <a:r>
              <a:rPr lang="en-US" sz="1900">
                <a:effectLst/>
                <a:latin typeface="Arial" panose="020B0604020202020204" pitchFamily="34" charset="0"/>
                <a:ea typeface="Calibri" panose="020F0502020204030204" pitchFamily="34" charset="0"/>
                <a:cs typeface="Times New Roman" panose="02020603050405020304" pitchFamily="18" charset="0"/>
              </a:rPr>
              <a:t>The County’s process doesn’t address the following issues: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900">
                <a:effectLst/>
                <a:latin typeface="Arial" panose="020B0604020202020204" pitchFamily="34" charset="0"/>
                <a:ea typeface="Calibri" panose="020F0502020204030204" pitchFamily="34" charset="0"/>
                <a:cs typeface="Times New Roman" panose="02020603050405020304" pitchFamily="18" charset="0"/>
              </a:rPr>
              <a:t>Groundwater wells that are drilled without permits.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900">
                <a:effectLst/>
                <a:latin typeface="Arial" panose="020B0604020202020204" pitchFamily="34" charset="0"/>
                <a:ea typeface="Calibri" panose="020F0502020204030204" pitchFamily="34" charset="0"/>
                <a:cs typeface="Times New Roman" panose="02020603050405020304" pitchFamily="18" charset="0"/>
              </a:rPr>
              <a:t>Domestic wells that pump water for illegal marijuana grows.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900">
                <a:effectLst/>
                <a:latin typeface="Arial" panose="020B0604020202020204" pitchFamily="34" charset="0"/>
                <a:ea typeface="Calibri" panose="020F0502020204030204" pitchFamily="34" charset="0"/>
                <a:cs typeface="Times New Roman" panose="02020603050405020304" pitchFamily="18" charset="0"/>
              </a:rPr>
              <a:t>Domestic wells that pump more than 2 acre-feet per year.</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900">
                <a:effectLst/>
                <a:latin typeface="Arial" panose="020B0604020202020204" pitchFamily="34" charset="0"/>
                <a:ea typeface="Calibri" panose="020F0502020204030204" pitchFamily="34" charset="0"/>
                <a:cs typeface="Times New Roman" panose="02020603050405020304" pitchFamily="18" charset="0"/>
              </a:rPr>
              <a:t>New residential developments that are sourced by domestic wells.</a:t>
            </a:r>
          </a:p>
          <a:p>
            <a:pPr marL="457200" marR="0" lvl="1" indent="0">
              <a:spcBef>
                <a:spcPts val="0"/>
              </a:spcBef>
              <a:spcAft>
                <a:spcPts val="0"/>
              </a:spcAft>
              <a:buNone/>
            </a:pP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r>
              <a:rPr lang="en-US" sz="1900">
                <a:effectLst/>
                <a:latin typeface="Arial" panose="020B0604020202020204" pitchFamily="34" charset="0"/>
                <a:ea typeface="Calibri" panose="020F0502020204030204" pitchFamily="34" charset="0"/>
                <a:cs typeface="Times New Roman" panose="02020603050405020304" pitchFamily="18" charset="0"/>
              </a:rPr>
              <a:t>There was a desire for the process to be flexible enough to address emerging concerns associated with increased residential pumping, particularly in Shasta Valley. The potential impacts from increased use of groundwater wells for residential subdivisions may overtake impacts from increased irrigated agriculture (since those lands are more built-out). Subdivisions are different from rural domestic wells and the County should treat them differently. The ordinance should not grant blanket approval of domestic wells.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p>
            <a:endParaRPr lang="en-US" sz="1900"/>
          </a:p>
        </p:txBody>
      </p:sp>
    </p:spTree>
    <p:extLst>
      <p:ext uri="{BB962C8B-B14F-4D97-AF65-F5344CB8AC3E}">
        <p14:creationId xmlns:p14="http://schemas.microsoft.com/office/powerpoint/2010/main" val="306044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84E08D-3DFA-B207-3C18-AF9D9625A9EF}"/>
              </a:ext>
            </a:extLst>
          </p:cNvPr>
          <p:cNvSpPr>
            <a:spLocks noGrp="1"/>
          </p:cNvSpPr>
          <p:nvPr>
            <p:ph type="title"/>
          </p:nvPr>
        </p:nvSpPr>
        <p:spPr>
          <a:xfrm>
            <a:off x="836676" y="593407"/>
            <a:ext cx="10515600" cy="617305"/>
          </a:xfrm>
        </p:spPr>
        <p:txBody>
          <a:bodyPr>
            <a:normAutofit fontScale="90000"/>
          </a:bodyPr>
          <a:lstStyle/>
          <a:p>
            <a:pPr algn="ctr"/>
            <a:r>
              <a:rPr lang="en-US" sz="5400" b="1" dirty="0"/>
              <a:t>Discussion </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F3D782-D51D-53B1-CE65-650F72D67A32}"/>
              </a:ext>
            </a:extLst>
          </p:cNvPr>
          <p:cNvSpPr>
            <a:spLocks noGrp="1"/>
          </p:cNvSpPr>
          <p:nvPr>
            <p:ph idx="1"/>
          </p:nvPr>
        </p:nvSpPr>
        <p:spPr>
          <a:xfrm>
            <a:off x="838200" y="1929384"/>
            <a:ext cx="10515600" cy="4251960"/>
          </a:xfrm>
        </p:spPr>
        <p:txBody>
          <a:bodyPr>
            <a:normAutofit/>
          </a:bodyPr>
          <a:lstStyle/>
          <a:p>
            <a:pPr>
              <a:buFont typeface="Wingdings" panose="05000000000000000000" pitchFamily="2" charset="2"/>
              <a:buChar char="v"/>
            </a:pPr>
            <a:r>
              <a:rPr lang="en-US" sz="2200" dirty="0"/>
              <a:t>Code enforcement addresses non permitted drilled wells.  SO and code enforcement actively pursue cannabis cultivation violations with resources at hand.  Which includes citing fines for on-site wells that contribute to the grows.</a:t>
            </a:r>
          </a:p>
          <a:p>
            <a:pPr marL="0" indent="0">
              <a:buNone/>
            </a:pPr>
            <a:endParaRPr lang="en-US" sz="2200" dirty="0"/>
          </a:p>
          <a:p>
            <a:pPr>
              <a:buFont typeface="Wingdings" panose="05000000000000000000" pitchFamily="2" charset="2"/>
              <a:buChar char="v"/>
            </a:pPr>
            <a:r>
              <a:rPr lang="en-US" sz="2200" dirty="0"/>
              <a:t>Domestic wells subdivisions “County should not grant blanket approval for domestic wells!  Rural domestic wells vs Subdivision domestic wells. </a:t>
            </a:r>
          </a:p>
          <a:p>
            <a:pPr marL="0" indent="0">
              <a:buNone/>
            </a:pPr>
            <a:endParaRPr lang="en-US" sz="2200" dirty="0"/>
          </a:p>
          <a:p>
            <a:pPr lvl="1"/>
            <a:r>
              <a:rPr lang="en-US" sz="2000" dirty="0"/>
              <a:t>Zoned density standards met.</a:t>
            </a:r>
          </a:p>
          <a:p>
            <a:pPr lvl="1"/>
            <a:r>
              <a:rPr lang="en-US" sz="2000" dirty="0"/>
              <a:t>Domestic well recharge.</a:t>
            </a:r>
          </a:p>
          <a:p>
            <a:pPr marL="0" indent="0" algn="ctr">
              <a:buNone/>
            </a:pPr>
            <a:endParaRPr lang="en-US" sz="2200" dirty="0"/>
          </a:p>
        </p:txBody>
      </p:sp>
    </p:spTree>
    <p:extLst>
      <p:ext uri="{BB962C8B-B14F-4D97-AF65-F5344CB8AC3E}">
        <p14:creationId xmlns:p14="http://schemas.microsoft.com/office/powerpoint/2010/main" val="3090554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C3C909-39FD-EB68-97A2-B723999710E9}"/>
              </a:ext>
            </a:extLst>
          </p:cNvPr>
          <p:cNvSpPr>
            <a:spLocks noGrp="1"/>
          </p:cNvSpPr>
          <p:nvPr>
            <p:ph type="title"/>
          </p:nvPr>
        </p:nvSpPr>
        <p:spPr>
          <a:xfrm>
            <a:off x="1371599" y="294538"/>
            <a:ext cx="9895951" cy="1033669"/>
          </a:xfrm>
        </p:spPr>
        <p:txBody>
          <a:bodyPr>
            <a:normAutofit/>
          </a:bodyPr>
          <a:lstStyle/>
          <a:p>
            <a:r>
              <a:rPr lang="en-US" sz="4000" b="1">
                <a:solidFill>
                  <a:srgbClr val="FFFFFF"/>
                </a:solidFill>
              </a:rPr>
              <a:t>Topic: role of technology in assessment</a:t>
            </a:r>
          </a:p>
        </p:txBody>
      </p:sp>
      <p:sp>
        <p:nvSpPr>
          <p:cNvPr id="3" name="Content Placeholder 2">
            <a:extLst>
              <a:ext uri="{FF2B5EF4-FFF2-40B4-BE49-F238E27FC236}">
                <a16:creationId xmlns:a16="http://schemas.microsoft.com/office/drawing/2014/main" id="{7D404E95-E4EC-FBE9-8376-14A37287F6CE}"/>
              </a:ext>
            </a:extLst>
          </p:cNvPr>
          <p:cNvSpPr>
            <a:spLocks noGrp="1"/>
          </p:cNvSpPr>
          <p:nvPr>
            <p:ph idx="1"/>
          </p:nvPr>
        </p:nvSpPr>
        <p:spPr>
          <a:xfrm>
            <a:off x="146956" y="1622745"/>
            <a:ext cx="11898084" cy="4309969"/>
          </a:xfrm>
        </p:spPr>
        <p:txBody>
          <a:bodyPr anchor="ctr">
            <a:normAutofit lnSpcReduction="10000"/>
          </a:bodyPr>
          <a:lstStyle/>
          <a:p>
            <a:pPr>
              <a:spcBef>
                <a:spcPts val="0"/>
              </a:spcBef>
            </a:pPr>
            <a:r>
              <a:rPr lang="en-US" sz="2000" dirty="0">
                <a:effectLst/>
                <a:latin typeface="Arial" panose="020B0604020202020204" pitchFamily="34" charset="0"/>
                <a:ea typeface="Calibri" panose="020F0502020204030204" pitchFamily="34" charset="0"/>
                <a:cs typeface="Times New Roman" panose="02020603050405020304" pitchFamily="18" charset="0"/>
              </a:rPr>
              <a:t>There was great interest from the Advisory Committee Members in using the groundwater model to evaluate the impacts of new wells. The model can also evaluate multiple components, including public trust doctrine. There would still be costs for applicants if they use the model to run the analyses, but it would likely be cheaper than hiring a CHG.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pPr>
            <a:r>
              <a:rPr lang="en-US" sz="1800" dirty="0">
                <a:effectLst/>
                <a:latin typeface="Arial" panose="020B0604020202020204" pitchFamily="34" charset="0"/>
                <a:ea typeface="Calibri" panose="020F0502020204030204" pitchFamily="34" charset="0"/>
                <a:cs typeface="Times New Roman" panose="02020603050405020304" pitchFamily="18" charset="0"/>
              </a:rPr>
              <a:t>It was noted that the Shasta Valley, Scott Valley, and Butte Valley groundwater models are at different levels of completeness. Advisory Committee members noted that the Shasta Valley groundwater model updates would need to be in place before the model could be used as a tool to evaluate new wells.</a:t>
            </a:r>
          </a:p>
          <a:p>
            <a:pPr lvl="1">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000" dirty="0">
                <a:effectLst/>
                <a:latin typeface="Arial" panose="020B0604020202020204" pitchFamily="34" charset="0"/>
                <a:ea typeface="Calibri" panose="020F0502020204030204" pitchFamily="34" charset="0"/>
                <a:cs typeface="Times New Roman" panose="02020603050405020304" pitchFamily="18" charset="0"/>
              </a:rPr>
              <a:t>Satellite imagery can also help to confirm that consumptive use isn’t increasing, which should make requests for replacement wells for the same capacity and same acreage more straightforward to approve.</a:t>
            </a:r>
          </a:p>
          <a:p>
            <a:pPr>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The permitting process should be informed by water supply conditions.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Arial" panose="020B0604020202020204" pitchFamily="34" charset="0"/>
                <a:ea typeface="Calibri" panose="020F0502020204030204" pitchFamily="34" charset="0"/>
              </a:rPr>
              <a:t>Once more data is acquired, the basins can evaluate the extent to which increased pumping is sustainable.</a:t>
            </a:r>
            <a:endParaRPr lang="en-US" sz="2000" dirty="0"/>
          </a:p>
        </p:txBody>
      </p:sp>
    </p:spTree>
    <p:extLst>
      <p:ext uri="{BB962C8B-B14F-4D97-AF65-F5344CB8AC3E}">
        <p14:creationId xmlns:p14="http://schemas.microsoft.com/office/powerpoint/2010/main" val="3362080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84E08D-3DFA-B207-3C18-AF9D9625A9EF}"/>
              </a:ext>
            </a:extLst>
          </p:cNvPr>
          <p:cNvSpPr>
            <a:spLocks noGrp="1"/>
          </p:cNvSpPr>
          <p:nvPr>
            <p:ph type="title"/>
          </p:nvPr>
        </p:nvSpPr>
        <p:spPr>
          <a:xfrm>
            <a:off x="836676" y="593407"/>
            <a:ext cx="10515600" cy="617305"/>
          </a:xfrm>
        </p:spPr>
        <p:txBody>
          <a:bodyPr>
            <a:normAutofit fontScale="90000"/>
          </a:bodyPr>
          <a:lstStyle/>
          <a:p>
            <a:pPr algn="ctr"/>
            <a:r>
              <a:rPr lang="en-US" sz="5400" b="1" dirty="0"/>
              <a:t>Discussion </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F3D782-D51D-53B1-CE65-650F72D67A32}"/>
              </a:ext>
            </a:extLst>
          </p:cNvPr>
          <p:cNvSpPr>
            <a:spLocks noGrp="1"/>
          </p:cNvSpPr>
          <p:nvPr>
            <p:ph idx="1"/>
          </p:nvPr>
        </p:nvSpPr>
        <p:spPr>
          <a:xfrm>
            <a:off x="838200" y="1929384"/>
            <a:ext cx="10515600" cy="4251960"/>
          </a:xfrm>
        </p:spPr>
        <p:txBody>
          <a:bodyPr>
            <a:normAutofit/>
          </a:bodyPr>
          <a:lstStyle/>
          <a:p>
            <a:pPr>
              <a:buFont typeface="Wingdings" panose="05000000000000000000" pitchFamily="2" charset="2"/>
              <a:buChar char="v"/>
            </a:pPr>
            <a:r>
              <a:rPr lang="en-US" sz="2200" dirty="0"/>
              <a:t>Use of Technology can be integrated for monitoring and well permit application review to support goals of the GSP’s</a:t>
            </a:r>
          </a:p>
          <a:p>
            <a:pPr marL="0" indent="0">
              <a:buNone/>
            </a:pPr>
            <a:endParaRPr lang="en-US" sz="2200" dirty="0"/>
          </a:p>
          <a:p>
            <a:pPr>
              <a:buFont typeface="Wingdings" panose="05000000000000000000" pitchFamily="2" charset="2"/>
              <a:buChar char="v"/>
            </a:pPr>
            <a:r>
              <a:rPr lang="en-US" sz="2200" dirty="0"/>
              <a:t>Status of basin GSP’s</a:t>
            </a:r>
          </a:p>
          <a:p>
            <a:pPr marL="0" indent="0">
              <a:buNone/>
            </a:pPr>
            <a:endParaRPr lang="en-US" sz="2200" dirty="0"/>
          </a:p>
          <a:p>
            <a:pPr>
              <a:buFont typeface="Wingdings" panose="05000000000000000000" pitchFamily="2" charset="2"/>
              <a:buChar char="v"/>
            </a:pPr>
            <a:r>
              <a:rPr lang="en-US" sz="2200" dirty="0"/>
              <a:t>Data collection may be improved with technology.  Resource conditions are dynamic and will influence decision making over time. </a:t>
            </a:r>
          </a:p>
          <a:p>
            <a:pPr>
              <a:buFont typeface="Wingdings" panose="05000000000000000000" pitchFamily="2" charset="2"/>
              <a:buChar char="v"/>
            </a:pPr>
            <a:endParaRPr lang="en-US" sz="2200" dirty="0"/>
          </a:p>
        </p:txBody>
      </p:sp>
    </p:spTree>
    <p:extLst>
      <p:ext uri="{BB962C8B-B14F-4D97-AF65-F5344CB8AC3E}">
        <p14:creationId xmlns:p14="http://schemas.microsoft.com/office/powerpoint/2010/main" val="2522467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C3C909-39FD-EB68-97A2-B723999710E9}"/>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rPr>
              <a:t>Legislation and Litigation</a:t>
            </a:r>
          </a:p>
        </p:txBody>
      </p:sp>
      <p:sp>
        <p:nvSpPr>
          <p:cNvPr id="3" name="Content Placeholder 2">
            <a:extLst>
              <a:ext uri="{FF2B5EF4-FFF2-40B4-BE49-F238E27FC236}">
                <a16:creationId xmlns:a16="http://schemas.microsoft.com/office/drawing/2014/main" id="{7D404E95-E4EC-FBE9-8376-14A37287F6CE}"/>
              </a:ext>
            </a:extLst>
          </p:cNvPr>
          <p:cNvSpPr>
            <a:spLocks noGrp="1"/>
          </p:cNvSpPr>
          <p:nvPr>
            <p:ph idx="1"/>
          </p:nvPr>
        </p:nvSpPr>
        <p:spPr>
          <a:xfrm>
            <a:off x="146956" y="1766048"/>
            <a:ext cx="11898084" cy="4993340"/>
          </a:xfrm>
        </p:spPr>
        <p:txBody>
          <a:bodyPr anchor="ctr">
            <a:normAutofit/>
          </a:bodyPr>
          <a:lstStyle/>
          <a:p>
            <a:pPr algn="l" fontAlgn="base"/>
            <a:r>
              <a:rPr lang="en-US" sz="2000" dirty="0"/>
              <a:t>Proposed legislation AB 1563 basically mirrors the current Governor's order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Amendment to water code section 10726.4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Gives authority to the GSA –who- may regulate groundwater extraction using that authority.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  Does not authorize GSA to issue permits Requires Environmental Health to forward permit requests for well construction for new wells, enlarging of existing wells and reactivation of abandoned wells to the GSA prior to permit approval</a:t>
            </a:r>
            <a:endParaRPr lang="en-US" sz="2000" dirty="0"/>
          </a:p>
          <a:p>
            <a:pPr algn="l" fontAlgn="base"/>
            <a:r>
              <a:rPr lang="en-US" sz="1400" b="1" i="1" dirty="0">
                <a:solidFill>
                  <a:srgbClr val="0000FF"/>
                </a:solidFill>
                <a:effectLst/>
                <a:latin typeface="inherit"/>
              </a:rPr>
              <a:t>Article  5. Water Wells State water code</a:t>
            </a:r>
            <a:endParaRPr lang="en-US" sz="1400" b="1" i="1" dirty="0">
              <a:solidFill>
                <a:srgbClr val="0000FF"/>
              </a:solidFill>
              <a:effectLst/>
              <a:latin typeface="Arial" panose="020B0604020202020204" pitchFamily="34" charset="0"/>
            </a:endParaRPr>
          </a:p>
          <a:p>
            <a:pPr algn="just" fontAlgn="base"/>
            <a:r>
              <a:rPr lang="en-US" sz="1400" b="1" i="1" dirty="0">
                <a:solidFill>
                  <a:srgbClr val="0000FF"/>
                </a:solidFill>
                <a:effectLst/>
                <a:latin typeface="Arial" panose="020B0604020202020204" pitchFamily="34" charset="0"/>
              </a:rPr>
              <a:t>13807.</a:t>
            </a:r>
          </a:p>
          <a:p>
            <a:pPr algn="just" fontAlgn="base"/>
            <a:r>
              <a:rPr lang="en-US" sz="1400" b="0" i="1" dirty="0">
                <a:solidFill>
                  <a:srgbClr val="0000FF"/>
                </a:solidFill>
                <a:effectLst/>
                <a:latin typeface="inherit"/>
              </a:rPr>
              <a:t> (a) In addition to meeting the other requirements of this chapter, a county, city, or any other water well permitting agency shall not approve a permit for a new groundwater well or for alteration of an existing well in a basin subject to the Sustainable Groundwater Management Act (Part 2.74 (commencing with Section 10720) of Division 6</a:t>
            </a:r>
            <a:r>
              <a:rPr lang="en-US" sz="1400" b="0" i="1" dirty="0">
                <a:solidFill>
                  <a:srgbClr val="0000FF"/>
                </a:solidFill>
                <a:effectLst/>
                <a:highlight>
                  <a:srgbClr val="FFFF00"/>
                </a:highlight>
                <a:latin typeface="inherit"/>
              </a:rPr>
              <a:t>) and classified as a critically over-drafted basin </a:t>
            </a:r>
            <a:r>
              <a:rPr lang="en-US" sz="1400" b="0" i="1" dirty="0">
                <a:solidFill>
                  <a:srgbClr val="0000FF"/>
                </a:solidFill>
                <a:effectLst/>
                <a:latin typeface="inherit"/>
              </a:rPr>
              <a:t>unless all of the following conditions are met:</a:t>
            </a:r>
          </a:p>
          <a:p>
            <a:pPr algn="just" fontAlgn="base"/>
            <a:r>
              <a:rPr lang="en-US" sz="1400" i="1" dirty="0">
                <a:solidFill>
                  <a:srgbClr val="0000FF"/>
                </a:solidFill>
                <a:latin typeface="inherit"/>
              </a:rPr>
              <a:t>Includes requirement to utilize a licensed professional. </a:t>
            </a:r>
            <a:endParaRPr lang="en-US" sz="1400" b="0" i="1" dirty="0">
              <a:solidFill>
                <a:srgbClr val="0000FF"/>
              </a:solidFill>
              <a:effectLst/>
              <a:latin typeface="inherit"/>
            </a:endParaRPr>
          </a:p>
          <a:p>
            <a:pPr marL="0" marR="0" lvl="0" indent="0">
              <a:spcBef>
                <a:spcPts val="0"/>
              </a:spcBef>
              <a:spcAft>
                <a:spcPts val="0"/>
              </a:spcAft>
              <a:buNone/>
            </a:pPr>
            <a:endParaRPr lang="en-US" sz="2000" dirty="0"/>
          </a:p>
          <a:p>
            <a:pPr marL="0" marR="0" lvl="0" indent="0">
              <a:spcBef>
                <a:spcPts val="0"/>
              </a:spcBef>
              <a:spcAft>
                <a:spcPts val="0"/>
              </a:spcAft>
              <a:buNone/>
            </a:pPr>
            <a:endParaRPr lang="en-US" sz="2000" dirty="0"/>
          </a:p>
        </p:txBody>
      </p:sp>
    </p:spTree>
    <p:extLst>
      <p:ext uri="{BB962C8B-B14F-4D97-AF65-F5344CB8AC3E}">
        <p14:creationId xmlns:p14="http://schemas.microsoft.com/office/powerpoint/2010/main" val="3186998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84E08D-3DFA-B207-3C18-AF9D9625A9EF}"/>
              </a:ext>
            </a:extLst>
          </p:cNvPr>
          <p:cNvSpPr>
            <a:spLocks noGrp="1"/>
          </p:cNvSpPr>
          <p:nvPr>
            <p:ph type="title"/>
          </p:nvPr>
        </p:nvSpPr>
        <p:spPr>
          <a:xfrm>
            <a:off x="836676" y="593407"/>
            <a:ext cx="10515600" cy="617305"/>
          </a:xfrm>
        </p:spPr>
        <p:txBody>
          <a:bodyPr>
            <a:normAutofit fontScale="90000"/>
          </a:bodyPr>
          <a:lstStyle/>
          <a:p>
            <a:pPr algn="ctr"/>
            <a:r>
              <a:rPr lang="en-US" sz="5400" b="1" dirty="0"/>
              <a:t>BOS Direction /Discussion </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F3D782-D51D-53B1-CE65-650F72D67A32}"/>
              </a:ext>
            </a:extLst>
          </p:cNvPr>
          <p:cNvSpPr>
            <a:spLocks noGrp="1"/>
          </p:cNvSpPr>
          <p:nvPr>
            <p:ph idx="1"/>
          </p:nvPr>
        </p:nvSpPr>
        <p:spPr>
          <a:xfrm>
            <a:off x="838200" y="1929384"/>
            <a:ext cx="10515600" cy="4251960"/>
          </a:xfrm>
        </p:spPr>
        <p:txBody>
          <a:bodyPr>
            <a:normAutofit/>
          </a:bodyPr>
          <a:lstStyle/>
          <a:p>
            <a:pPr>
              <a:buFont typeface="Wingdings" panose="05000000000000000000" pitchFamily="2" charset="2"/>
              <a:buChar char="v"/>
            </a:pPr>
            <a:r>
              <a:rPr lang="en-US" sz="2200" dirty="0"/>
              <a:t>GSA’s  overwhelming majority is against having an indemnification agreement. </a:t>
            </a:r>
          </a:p>
          <a:p>
            <a:pPr marL="0" indent="0">
              <a:buNone/>
            </a:pPr>
            <a:endParaRPr lang="en-US" sz="2200" dirty="0"/>
          </a:p>
          <a:p>
            <a:pPr>
              <a:buFont typeface="Wingdings" panose="05000000000000000000" pitchFamily="2" charset="2"/>
              <a:buChar char="v"/>
            </a:pPr>
            <a:r>
              <a:rPr lang="en-US" sz="2200" dirty="0"/>
              <a:t>Licensed professional requirement for all wells is impractical.</a:t>
            </a:r>
          </a:p>
          <a:p>
            <a:pPr marL="0" indent="0">
              <a:buNone/>
            </a:pPr>
            <a:endParaRPr lang="en-US" sz="2200" dirty="0"/>
          </a:p>
          <a:p>
            <a:pPr>
              <a:buFont typeface="Wingdings" panose="05000000000000000000" pitchFamily="2" charset="2"/>
              <a:buChar char="v"/>
            </a:pPr>
            <a:r>
              <a:rPr lang="en-US" sz="2200" dirty="0"/>
              <a:t>Parameters of Program EIR</a:t>
            </a:r>
          </a:p>
          <a:p>
            <a:pPr marL="0" indent="0">
              <a:buNone/>
            </a:pPr>
            <a:endParaRPr lang="en-US" sz="2200" dirty="0"/>
          </a:p>
          <a:p>
            <a:pPr>
              <a:buFont typeface="Wingdings" panose="05000000000000000000" pitchFamily="2" charset="2"/>
              <a:buChar char="v"/>
            </a:pPr>
            <a:r>
              <a:rPr lang="en-US" sz="2200" dirty="0"/>
              <a:t>Wishes considering pending legislation.</a:t>
            </a:r>
          </a:p>
          <a:p>
            <a:pPr>
              <a:buFont typeface="Wingdings" panose="05000000000000000000" pitchFamily="2" charset="2"/>
              <a:buChar char="v"/>
            </a:pPr>
            <a:endParaRPr lang="en-US" sz="2200" dirty="0"/>
          </a:p>
        </p:txBody>
      </p:sp>
    </p:spTree>
    <p:extLst>
      <p:ext uri="{BB962C8B-B14F-4D97-AF65-F5344CB8AC3E}">
        <p14:creationId xmlns:p14="http://schemas.microsoft.com/office/powerpoint/2010/main" val="142784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8564-7492-4E88-9D53-89A947AE1D7E}"/>
              </a:ext>
            </a:extLst>
          </p:cNvPr>
          <p:cNvSpPr>
            <a:spLocks noGrp="1"/>
          </p:cNvSpPr>
          <p:nvPr>
            <p:ph type="title"/>
          </p:nvPr>
        </p:nvSpPr>
        <p:spPr>
          <a:xfrm>
            <a:off x="838200" y="0"/>
            <a:ext cx="10515600" cy="2478157"/>
          </a:xfrm>
        </p:spPr>
        <p:txBody>
          <a:bodyPr>
            <a:normAutofit fontScale="90000"/>
          </a:bodyPr>
          <a:lstStyle/>
          <a:p>
            <a:pPr algn="ctr"/>
            <a:r>
              <a:rPr lang="en-US" sz="3600" b="1" dirty="0"/>
              <a:t>Siskiyou County Basins </a:t>
            </a:r>
            <a:r>
              <a:rPr lang="en-US" sz="3100" b="1" dirty="0"/>
              <a:t/>
            </a:r>
            <a:br>
              <a:rPr lang="en-US" sz="3100" b="1" dirty="0"/>
            </a:br>
            <a:r>
              <a:rPr lang="en-US" sz="3100" dirty="0">
                <a:cs typeface="Arial" panose="020B0604020202020204" pitchFamily="34" charset="0"/>
              </a:rPr>
              <a:t>Scott, Shasta, Butte Valley Basins</a:t>
            </a:r>
            <a:br>
              <a:rPr lang="en-US" sz="3100" dirty="0">
                <a:cs typeface="Arial" panose="020B0604020202020204" pitchFamily="34" charset="0"/>
              </a:rPr>
            </a:b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Siskiyou</a:t>
            </a:r>
            <a:r>
              <a:rPr lang="en-US" sz="3100" dirty="0">
                <a:cs typeface="Arial" panose="020B0604020202020204" pitchFamily="34" charset="0"/>
              </a:rPr>
              <a:t> </a:t>
            </a: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County Flood Control and Water Conservation District serves as the Groundwater Sustainability Agency (GSA</a:t>
            </a:r>
            <a:r>
              <a:rPr lang="en-US" sz="1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r>
              <a:rPr lang="en-US" sz="2400" dirty="0">
                <a:latin typeface="Arial" panose="020B0604020202020204" pitchFamily="34" charset="0"/>
                <a:ea typeface="Calibri" panose="020F0502020204030204" pitchFamily="34" charset="0"/>
                <a:cs typeface="Times New Roman" panose="02020603050405020304" pitchFamily="18" charset="0"/>
              </a:rPr>
              <a:t> </a:t>
            </a:r>
            <a:br>
              <a:rPr lang="en-US" sz="2400" dirty="0">
                <a:latin typeface="Arial" panose="020B0604020202020204" pitchFamily="34" charset="0"/>
                <a:ea typeface="Calibri" panose="020F0502020204030204" pitchFamily="34" charset="0"/>
                <a:cs typeface="Times New Roman" panose="02020603050405020304" pitchFamily="18" charset="0"/>
              </a:rPr>
            </a:br>
            <a:r>
              <a:rPr lang="en-US" sz="3100" dirty="0">
                <a:cs typeface="Arial" panose="020B0604020202020204" pitchFamily="34" charset="0"/>
              </a:rPr>
              <a:t>Tulelake Basin</a:t>
            </a:r>
            <a:r>
              <a:rPr lang="en-US" sz="2400" dirty="0">
                <a:latin typeface="Arial" panose="020B0604020202020204" pitchFamily="34" charset="0"/>
                <a:ea typeface="Calibri" panose="020F0502020204030204" pitchFamily="34" charset="0"/>
                <a:cs typeface="Times New Roman" panose="02020603050405020304" pitchFamily="18" charset="0"/>
              </a:rPr>
              <a:t/>
            </a:r>
            <a:br>
              <a:rPr lang="en-US" sz="2400" dirty="0">
                <a:latin typeface="Arial" panose="020B0604020202020204" pitchFamily="34" charset="0"/>
                <a:ea typeface="Calibri" panose="020F0502020204030204" pitchFamily="34" charset="0"/>
                <a:cs typeface="Times New Roman" panose="02020603050405020304" pitchFamily="18" charset="0"/>
              </a:rPr>
            </a:b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Siskiyou County Board of Supervisors serves as a member of the GSA for the Tulelake </a:t>
            </a:r>
            <a:r>
              <a:rPr lang="en-US"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Subbasin</a:t>
            </a: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alongside Tulelake Irrigation District, Modoc County, and the City of Tulelake</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278" y="2624826"/>
            <a:ext cx="6407629" cy="3873316"/>
          </a:xfrm>
          <a:prstGeom prst="rect">
            <a:avLst/>
          </a:prstGeom>
        </p:spPr>
      </p:pic>
    </p:spTree>
    <p:extLst>
      <p:ext uri="{BB962C8B-B14F-4D97-AF65-F5344CB8AC3E}">
        <p14:creationId xmlns:p14="http://schemas.microsoft.com/office/powerpoint/2010/main" val="4034247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05E6D0-6703-316D-109E-A79E3F184479}"/>
              </a:ext>
            </a:extLst>
          </p:cNvPr>
          <p:cNvSpPr>
            <a:spLocks noGrp="1"/>
          </p:cNvSpPr>
          <p:nvPr>
            <p:ph type="title"/>
          </p:nvPr>
        </p:nvSpPr>
        <p:spPr>
          <a:xfrm>
            <a:off x="459346" y="294539"/>
            <a:ext cx="11517063" cy="817086"/>
          </a:xfrm>
        </p:spPr>
        <p:txBody>
          <a:bodyPr>
            <a:normAutofit/>
          </a:bodyPr>
          <a:lstStyle/>
          <a:p>
            <a:pPr algn="ctr"/>
            <a:r>
              <a:rPr lang="en-US" sz="2800" b="1" dirty="0">
                <a:solidFill>
                  <a:srgbClr val="FFFFFF"/>
                </a:solidFill>
              </a:rPr>
              <a:t>Groundwater well permit applications that are not subject to review.</a:t>
            </a:r>
          </a:p>
        </p:txBody>
      </p:sp>
      <p:sp>
        <p:nvSpPr>
          <p:cNvPr id="3" name="Content Placeholder 2">
            <a:extLst>
              <a:ext uri="{FF2B5EF4-FFF2-40B4-BE49-F238E27FC236}">
                <a16:creationId xmlns:a16="http://schemas.microsoft.com/office/drawing/2014/main" id="{0010D3BE-3108-E3BF-37A6-249DE102A312}"/>
              </a:ext>
            </a:extLst>
          </p:cNvPr>
          <p:cNvSpPr>
            <a:spLocks noGrp="1"/>
          </p:cNvSpPr>
          <p:nvPr>
            <p:ph idx="1"/>
          </p:nvPr>
        </p:nvSpPr>
        <p:spPr>
          <a:xfrm>
            <a:off x="251012" y="1622745"/>
            <a:ext cx="11869269" cy="4940716"/>
          </a:xfrm>
        </p:spPr>
        <p:txBody>
          <a:bodyPr anchor="ct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Non-Production Wells (Ministerially issued/over the counter)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As defined by the Governor's order.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will provide less than two acre-feet per year of groundwater for individual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domestic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users,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or that will exclusively provide groundwater to public water supply systems.</a:t>
            </a:r>
          </a:p>
          <a:p>
            <a:pPr lvl="2"/>
            <a:r>
              <a:rPr lang="en-US" sz="2400" dirty="0"/>
              <a:t>Are not subject to GSA review</a:t>
            </a:r>
          </a:p>
          <a:p>
            <a:pPr lvl="2"/>
            <a:r>
              <a:rPr lang="en-US" sz="2400" dirty="0"/>
              <a:t>Are not subject to the Governor’s order</a:t>
            </a:r>
          </a:p>
          <a:p>
            <a:pPr lvl="2"/>
            <a:r>
              <a:rPr lang="en-US" sz="2400" dirty="0"/>
              <a:t>Are subject to standardized Public Trust findings in the Shasta and Scott Valleys</a:t>
            </a:r>
          </a:p>
        </p:txBody>
      </p:sp>
    </p:spTree>
    <p:extLst>
      <p:ext uri="{BB962C8B-B14F-4D97-AF65-F5344CB8AC3E}">
        <p14:creationId xmlns:p14="http://schemas.microsoft.com/office/powerpoint/2010/main" val="363408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8395F-5AD1-D862-EB20-86EB55BC6D16}"/>
              </a:ext>
            </a:extLst>
          </p:cNvPr>
          <p:cNvSpPr>
            <a:spLocks noGrp="1"/>
          </p:cNvSpPr>
          <p:nvPr>
            <p:ph type="title"/>
          </p:nvPr>
        </p:nvSpPr>
        <p:spPr>
          <a:xfrm>
            <a:off x="586478" y="1250994"/>
            <a:ext cx="3115265" cy="3385014"/>
          </a:xfrm>
        </p:spPr>
        <p:txBody>
          <a:bodyPr anchor="b">
            <a:normAutofit/>
          </a:bodyPr>
          <a:lstStyle/>
          <a:p>
            <a:pPr algn="ctr"/>
            <a:r>
              <a:rPr lang="en-US" sz="3100" b="1" dirty="0">
                <a:solidFill>
                  <a:srgbClr val="FFFFFF"/>
                </a:solidFill>
              </a:rPr>
              <a:t>Summary of determinations required prior to permit issuance</a:t>
            </a:r>
            <a:br>
              <a:rPr lang="en-US" sz="3100" b="1" dirty="0">
                <a:solidFill>
                  <a:srgbClr val="FFFFFF"/>
                </a:solidFill>
              </a:rPr>
            </a:br>
            <a:r>
              <a:rPr lang="en-US" sz="3100" b="1" dirty="0">
                <a:solidFill>
                  <a:srgbClr val="FFFFFF"/>
                </a:solidFill>
              </a:rPr>
              <a:t>for</a:t>
            </a:r>
            <a:br>
              <a:rPr lang="en-US" sz="3100" b="1" dirty="0">
                <a:solidFill>
                  <a:srgbClr val="FFFFFF"/>
                </a:solidFill>
              </a:rPr>
            </a:br>
            <a:r>
              <a:rPr lang="en-US" sz="3100" b="1" dirty="0">
                <a:solidFill>
                  <a:srgbClr val="FFFFFF"/>
                </a:solidFill>
              </a:rPr>
              <a:t> (production wells)</a:t>
            </a:r>
          </a:p>
        </p:txBody>
      </p:sp>
      <p:graphicFrame>
        <p:nvGraphicFramePr>
          <p:cNvPr id="9" name="Content Placeholder 6">
            <a:extLst>
              <a:ext uri="{FF2B5EF4-FFF2-40B4-BE49-F238E27FC236}">
                <a16:creationId xmlns:a16="http://schemas.microsoft.com/office/drawing/2014/main" id="{48544AA1-DCFD-EB2A-AE68-ADF65D416D6D}"/>
              </a:ext>
            </a:extLst>
          </p:cNvPr>
          <p:cNvGraphicFramePr>
            <a:graphicFrameLocks noGrp="1"/>
          </p:cNvGraphicFramePr>
          <p:nvPr>
            <p:ph idx="1"/>
            <p:extLst>
              <p:ext uri="{D42A27DB-BD31-4B8C-83A1-F6EECF244321}">
                <p14:modId xmlns:p14="http://schemas.microsoft.com/office/powerpoint/2010/main" val="1813229980"/>
              </p:ext>
            </p:extLst>
          </p:nvPr>
        </p:nvGraphicFramePr>
        <p:xfrm>
          <a:off x="4487451" y="223023"/>
          <a:ext cx="7388597" cy="6534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04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7161-648B-5158-0CA6-2BAE381A5C98}"/>
              </a:ext>
            </a:extLst>
          </p:cNvPr>
          <p:cNvSpPr>
            <a:spLocks noGrp="1"/>
          </p:cNvSpPr>
          <p:nvPr>
            <p:ph type="title"/>
          </p:nvPr>
        </p:nvSpPr>
        <p:spPr>
          <a:xfrm>
            <a:off x="5746328" y="1049868"/>
            <a:ext cx="6238297" cy="5424504"/>
          </a:xfrm>
        </p:spPr>
        <p:txBody>
          <a:bodyPr>
            <a:noAutofit/>
          </a:bodyPr>
          <a:lstStyle/>
          <a:p>
            <a:r>
              <a:rPr lang="en-US" sz="2000" b="0" i="0" dirty="0">
                <a:solidFill>
                  <a:srgbClr val="000000"/>
                </a:solidFill>
                <a:effectLst/>
                <a:latin typeface="Lora" pitchFamily="2" charset="0"/>
              </a:rPr>
              <a:t>California Supreme Court addressed the circumstances under which a public agency may characterize the issuance of well construction permits as “ministerial,” and hence not subject to California Environmental Quality Act, versus “discretionary,” in which case CEQA applies.</a:t>
            </a:r>
            <a:r>
              <a:rPr lang="en-US" sz="2000" dirty="0"/>
              <a:t/>
            </a:r>
            <a:br>
              <a:rPr lang="en-US" sz="2000" dirty="0"/>
            </a:br>
            <a:r>
              <a:rPr lang="en-US" sz="2000" dirty="0"/>
              <a:t/>
            </a:r>
            <a:br>
              <a:rPr lang="en-US" sz="2000" dirty="0"/>
            </a:br>
            <a:r>
              <a:rPr lang="en-US" sz="2000" b="0" i="0" dirty="0">
                <a:solidFill>
                  <a:srgbClr val="000000"/>
                </a:solidFill>
                <a:effectLst/>
                <a:latin typeface="Lora" pitchFamily="2" charset="0"/>
              </a:rPr>
              <a:t>Under CEQA, ministerial approvals are those that involve little or no discretion, merely apply a checklist or clear requirements to the facts as presented and are often issued over-the-counter by county staff. In contrast, discretionary approvals are those that involve judgment or deliberation, allow a county to use discretion to decide whether to issue the approvals and how best to shape or condition those approvals to avoid environmental issues and are often issued by an appointed or elected decision-making body. </a:t>
            </a:r>
            <a:br>
              <a:rPr lang="en-US" sz="2000" b="0" i="0" dirty="0">
                <a:solidFill>
                  <a:srgbClr val="000000"/>
                </a:solidFill>
                <a:effectLst/>
                <a:latin typeface="Lora" pitchFamily="2" charset="0"/>
              </a:rPr>
            </a:br>
            <a:r>
              <a:rPr lang="en-US" sz="2000" b="0" i="0" dirty="0">
                <a:solidFill>
                  <a:srgbClr val="000000"/>
                </a:solidFill>
                <a:effectLst/>
                <a:latin typeface="Lora" pitchFamily="2" charset="0"/>
              </a:rPr>
              <a:t>CEQA review only applies to discretionary approvals.</a:t>
            </a:r>
            <a:endParaRPr lang="en-US" sz="2000" b="1" dirty="0"/>
          </a:p>
        </p:txBody>
      </p:sp>
      <p:pic>
        <p:nvPicPr>
          <p:cNvPr id="4" name="Picture 3">
            <a:extLst>
              <a:ext uri="{FF2B5EF4-FFF2-40B4-BE49-F238E27FC236}">
                <a16:creationId xmlns:a16="http://schemas.microsoft.com/office/drawing/2014/main" id="{14003667-397C-E8C7-A272-72F62CE7C101}"/>
              </a:ext>
            </a:extLst>
          </p:cNvPr>
          <p:cNvPicPr>
            <a:picLocks noChangeAspect="1"/>
          </p:cNvPicPr>
          <p:nvPr/>
        </p:nvPicPr>
        <p:blipFill>
          <a:blip r:embed="rId2"/>
          <a:stretch>
            <a:fillRect/>
          </a:stretch>
        </p:blipFill>
        <p:spPr>
          <a:xfrm>
            <a:off x="102272" y="193620"/>
            <a:ext cx="5310555" cy="6539706"/>
          </a:xfrm>
          <a:prstGeom prst="rect">
            <a:avLst/>
          </a:prstGeom>
        </p:spPr>
      </p:pic>
      <p:sp>
        <p:nvSpPr>
          <p:cNvPr id="5" name="TextBox 4">
            <a:extLst>
              <a:ext uri="{FF2B5EF4-FFF2-40B4-BE49-F238E27FC236}">
                <a16:creationId xmlns:a16="http://schemas.microsoft.com/office/drawing/2014/main" id="{BC73184F-F62C-A49B-C428-AF3D4CFBF206}"/>
              </a:ext>
            </a:extLst>
          </p:cNvPr>
          <p:cNvSpPr txBox="1"/>
          <p:nvPr/>
        </p:nvSpPr>
        <p:spPr>
          <a:xfrm>
            <a:off x="5580993" y="95760"/>
            <a:ext cx="6096000" cy="954107"/>
          </a:xfrm>
          <a:prstGeom prst="rect">
            <a:avLst/>
          </a:prstGeom>
          <a:noFill/>
        </p:spPr>
        <p:txBody>
          <a:bodyPr wrap="square">
            <a:spAutoFit/>
          </a:bodyPr>
          <a:lstStyle/>
          <a:p>
            <a:pPr algn="ctr"/>
            <a:r>
              <a:rPr kumimoji="0" lang="en-US" sz="2800" b="1" i="0" u="none" strike="noStrike" kern="1200" cap="none" spc="0" normalizeH="0" baseline="0" noProof="0" dirty="0" smtClean="0">
                <a:ln>
                  <a:noFill/>
                </a:ln>
                <a:solidFill>
                  <a:prstClr val="black"/>
                </a:solidFill>
                <a:effectLst/>
                <a:uLnTx/>
                <a:uFillTx/>
                <a:latin typeface="Calibri Light" panose="020F0302020204030204"/>
                <a:ea typeface="+mj-ea"/>
                <a:cs typeface="+mj-cs"/>
              </a:rPr>
              <a:t>DISCRETIONARY </a:t>
            </a:r>
            <a:r>
              <a:rPr kumimoji="0" lang="en-US" sz="2800" b="1" i="0" u="none" strike="noStrike" kern="1200" cap="none" spc="0" normalizeH="0" baseline="0" noProof="0" dirty="0">
                <a:ln>
                  <a:noFill/>
                </a:ln>
                <a:solidFill>
                  <a:prstClr val="black"/>
                </a:solidFill>
                <a:effectLst/>
                <a:uLnTx/>
                <a:uFillTx/>
                <a:latin typeface="Calibri Light" panose="020F0302020204030204"/>
                <a:ea typeface="+mj-ea"/>
                <a:cs typeface="+mj-cs"/>
              </a:rPr>
              <a:t>WELL PERMITS REQUIRE CEQA ANALYSIS </a:t>
            </a:r>
            <a:endParaRPr lang="en-US" dirty="0"/>
          </a:p>
        </p:txBody>
      </p:sp>
    </p:spTree>
    <p:extLst>
      <p:ext uri="{BB962C8B-B14F-4D97-AF65-F5344CB8AC3E}">
        <p14:creationId xmlns:p14="http://schemas.microsoft.com/office/powerpoint/2010/main" val="416216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AA80AC-F83F-84D2-7EFC-1AD16CBF12A3}"/>
              </a:ext>
            </a:extLst>
          </p:cNvPr>
          <p:cNvPicPr>
            <a:picLocks noChangeAspect="1"/>
          </p:cNvPicPr>
          <p:nvPr/>
        </p:nvPicPr>
        <p:blipFill>
          <a:blip r:embed="rId3"/>
          <a:stretch>
            <a:fillRect/>
          </a:stretch>
        </p:blipFill>
        <p:spPr>
          <a:xfrm>
            <a:off x="6281530" y="430924"/>
            <a:ext cx="5336241" cy="6148552"/>
          </a:xfrm>
          <a:prstGeom prst="rect">
            <a:avLst/>
          </a:prstGeom>
        </p:spPr>
      </p:pic>
      <p:graphicFrame>
        <p:nvGraphicFramePr>
          <p:cNvPr id="2" name="Object 1">
            <a:extLst>
              <a:ext uri="{FF2B5EF4-FFF2-40B4-BE49-F238E27FC236}">
                <a16:creationId xmlns:a16="http://schemas.microsoft.com/office/drawing/2014/main" id="{43611A63-CBE1-6A97-98F0-A9A2B352F4A7}"/>
              </a:ext>
            </a:extLst>
          </p:cNvPr>
          <p:cNvGraphicFramePr>
            <a:graphicFrameLocks noChangeAspect="1"/>
          </p:cNvGraphicFramePr>
          <p:nvPr>
            <p:extLst>
              <p:ext uri="{D42A27DB-BD31-4B8C-83A1-F6EECF244321}">
                <p14:modId xmlns:p14="http://schemas.microsoft.com/office/powerpoint/2010/main" val="3788229702"/>
              </p:ext>
            </p:extLst>
          </p:nvPr>
        </p:nvGraphicFramePr>
        <p:xfrm>
          <a:off x="98424" y="98424"/>
          <a:ext cx="5395839" cy="6983693"/>
        </p:xfrm>
        <a:graphic>
          <a:graphicData uri="http://schemas.openxmlformats.org/presentationml/2006/ole">
            <mc:AlternateContent xmlns:mc="http://schemas.openxmlformats.org/markup-compatibility/2006">
              <mc:Choice xmlns:v="urn:schemas-microsoft-com:vml" Requires="v">
                <p:oleObj spid="_x0000_s1026" name="Acrobat Document" r:id="rId4" imgW="5829257" imgH="7543568" progId="Acrobat.Document.DC">
                  <p:embed/>
                </p:oleObj>
              </mc:Choice>
              <mc:Fallback>
                <p:oleObj name="Acrobat Document" r:id="rId4" imgW="5829257" imgH="7543568" progId="Acrobat.Document.DC">
                  <p:embed/>
                  <p:pic>
                    <p:nvPicPr>
                      <p:cNvPr id="0" name=""/>
                      <p:cNvPicPr/>
                      <p:nvPr/>
                    </p:nvPicPr>
                    <p:blipFill>
                      <a:blip r:embed="rId5"/>
                      <a:stretch>
                        <a:fillRect/>
                      </a:stretch>
                    </p:blipFill>
                    <p:spPr>
                      <a:xfrm>
                        <a:off x="98424" y="98424"/>
                        <a:ext cx="5395839" cy="6983693"/>
                      </a:xfrm>
                      <a:prstGeom prst="rect">
                        <a:avLst/>
                      </a:prstGeom>
                    </p:spPr>
                  </p:pic>
                </p:oleObj>
              </mc:Fallback>
            </mc:AlternateContent>
          </a:graphicData>
        </a:graphic>
      </p:graphicFrame>
    </p:spTree>
    <p:extLst>
      <p:ext uri="{BB962C8B-B14F-4D97-AF65-F5344CB8AC3E}">
        <p14:creationId xmlns:p14="http://schemas.microsoft.com/office/powerpoint/2010/main" val="316547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895D6C8-2ACF-75C7-6CB9-2802E07B614F}"/>
              </a:ext>
            </a:extLst>
          </p:cNvPr>
          <p:cNvPicPr>
            <a:picLocks noChangeAspect="1"/>
          </p:cNvPicPr>
          <p:nvPr/>
        </p:nvPicPr>
        <p:blipFill>
          <a:blip r:embed="rId3"/>
          <a:stretch>
            <a:fillRect/>
          </a:stretch>
        </p:blipFill>
        <p:spPr>
          <a:xfrm>
            <a:off x="6096000" y="285468"/>
            <a:ext cx="5633024" cy="6287064"/>
          </a:xfrm>
          <a:prstGeom prst="rect">
            <a:avLst/>
          </a:prstGeom>
        </p:spPr>
      </p:pic>
      <p:graphicFrame>
        <p:nvGraphicFramePr>
          <p:cNvPr id="3" name="Object 2">
            <a:extLst>
              <a:ext uri="{FF2B5EF4-FFF2-40B4-BE49-F238E27FC236}">
                <a16:creationId xmlns:a16="http://schemas.microsoft.com/office/drawing/2014/main" id="{2E7CAD47-82FB-9ACD-FA18-6F2993B001F2}"/>
              </a:ext>
            </a:extLst>
          </p:cNvPr>
          <p:cNvGraphicFramePr>
            <a:graphicFrameLocks noChangeAspect="1"/>
          </p:cNvGraphicFramePr>
          <p:nvPr>
            <p:extLst>
              <p:ext uri="{D42A27DB-BD31-4B8C-83A1-F6EECF244321}">
                <p14:modId xmlns:p14="http://schemas.microsoft.com/office/powerpoint/2010/main" val="227304652"/>
              </p:ext>
            </p:extLst>
          </p:nvPr>
        </p:nvGraphicFramePr>
        <p:xfrm>
          <a:off x="98425" y="98424"/>
          <a:ext cx="5101104" cy="6602225"/>
        </p:xfrm>
        <a:graphic>
          <a:graphicData uri="http://schemas.openxmlformats.org/presentationml/2006/ole">
            <mc:AlternateContent xmlns:mc="http://schemas.openxmlformats.org/markup-compatibility/2006">
              <mc:Choice xmlns:v="urn:schemas-microsoft-com:vml" Requires="v">
                <p:oleObj spid="_x0000_s2050" name="Acrobat Document" r:id="rId4" imgW="5829257" imgH="7543568" progId="Acrobat.Document.DC">
                  <p:embed/>
                </p:oleObj>
              </mc:Choice>
              <mc:Fallback>
                <p:oleObj name="Acrobat Document" r:id="rId4" imgW="5829257" imgH="7543568" progId="Acrobat.Document.DC">
                  <p:embed/>
                  <p:pic>
                    <p:nvPicPr>
                      <p:cNvPr id="0" name=""/>
                      <p:cNvPicPr/>
                      <p:nvPr/>
                    </p:nvPicPr>
                    <p:blipFill>
                      <a:blip r:embed="rId5"/>
                      <a:stretch>
                        <a:fillRect/>
                      </a:stretch>
                    </p:blipFill>
                    <p:spPr>
                      <a:xfrm>
                        <a:off x="98425" y="98424"/>
                        <a:ext cx="5101104" cy="6602225"/>
                      </a:xfrm>
                      <a:prstGeom prst="rect">
                        <a:avLst/>
                      </a:prstGeom>
                    </p:spPr>
                  </p:pic>
                </p:oleObj>
              </mc:Fallback>
            </mc:AlternateContent>
          </a:graphicData>
        </a:graphic>
      </p:graphicFrame>
    </p:spTree>
    <p:extLst>
      <p:ext uri="{BB962C8B-B14F-4D97-AF65-F5344CB8AC3E}">
        <p14:creationId xmlns:p14="http://schemas.microsoft.com/office/powerpoint/2010/main" val="3003810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E92D6A-0B40-1997-FC59-A0ADDBB02EA4}"/>
              </a:ext>
            </a:extLst>
          </p:cNvPr>
          <p:cNvPicPr>
            <a:picLocks noChangeAspect="1"/>
          </p:cNvPicPr>
          <p:nvPr/>
        </p:nvPicPr>
        <p:blipFill>
          <a:blip r:embed="rId3"/>
          <a:stretch>
            <a:fillRect/>
          </a:stretch>
        </p:blipFill>
        <p:spPr>
          <a:xfrm>
            <a:off x="5948941" y="201505"/>
            <a:ext cx="5870771" cy="6749261"/>
          </a:xfrm>
          <a:prstGeom prst="rect">
            <a:avLst/>
          </a:prstGeom>
        </p:spPr>
      </p:pic>
      <p:graphicFrame>
        <p:nvGraphicFramePr>
          <p:cNvPr id="2" name="Object 1">
            <a:extLst>
              <a:ext uri="{FF2B5EF4-FFF2-40B4-BE49-F238E27FC236}">
                <a16:creationId xmlns:a16="http://schemas.microsoft.com/office/drawing/2014/main" id="{E2F03810-1AA7-4598-CDAC-39BD90213D63}"/>
              </a:ext>
            </a:extLst>
          </p:cNvPr>
          <p:cNvGraphicFramePr>
            <a:graphicFrameLocks noChangeAspect="1"/>
          </p:cNvGraphicFramePr>
          <p:nvPr>
            <p:extLst>
              <p:ext uri="{D42A27DB-BD31-4B8C-83A1-F6EECF244321}">
                <p14:modId xmlns:p14="http://schemas.microsoft.com/office/powerpoint/2010/main" val="3791942191"/>
              </p:ext>
            </p:extLst>
          </p:nvPr>
        </p:nvGraphicFramePr>
        <p:xfrm>
          <a:off x="98424" y="98424"/>
          <a:ext cx="5343151" cy="6532609"/>
        </p:xfrm>
        <a:graphic>
          <a:graphicData uri="http://schemas.openxmlformats.org/presentationml/2006/ole">
            <mc:AlternateContent xmlns:mc="http://schemas.openxmlformats.org/markup-compatibility/2006">
              <mc:Choice xmlns:v="urn:schemas-microsoft-com:vml" Requires="v">
                <p:oleObj spid="_x0000_s3074" name="Acrobat Document" r:id="rId4" imgW="5829257" imgH="7543568" progId="Acrobat.Document.DC">
                  <p:embed/>
                </p:oleObj>
              </mc:Choice>
              <mc:Fallback>
                <p:oleObj name="Acrobat Document" r:id="rId4" imgW="5829257" imgH="7543568" progId="Acrobat.Document.DC">
                  <p:embed/>
                  <p:pic>
                    <p:nvPicPr>
                      <p:cNvPr id="0" name=""/>
                      <p:cNvPicPr/>
                      <p:nvPr/>
                    </p:nvPicPr>
                    <p:blipFill>
                      <a:blip r:embed="rId5"/>
                      <a:stretch>
                        <a:fillRect/>
                      </a:stretch>
                    </p:blipFill>
                    <p:spPr>
                      <a:xfrm>
                        <a:off x="98424" y="98424"/>
                        <a:ext cx="5343151" cy="6532609"/>
                      </a:xfrm>
                      <a:prstGeom prst="rect">
                        <a:avLst/>
                      </a:prstGeom>
                    </p:spPr>
                  </p:pic>
                </p:oleObj>
              </mc:Fallback>
            </mc:AlternateContent>
          </a:graphicData>
        </a:graphic>
      </p:graphicFrame>
    </p:spTree>
    <p:extLst>
      <p:ext uri="{BB962C8B-B14F-4D97-AF65-F5344CB8AC3E}">
        <p14:creationId xmlns:p14="http://schemas.microsoft.com/office/powerpoint/2010/main" val="2528939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10651</TotalTime>
  <Words>2497</Words>
  <Application>Microsoft Office PowerPoint</Application>
  <PresentationFormat>Widescreen</PresentationFormat>
  <Paragraphs>147</Paragraphs>
  <Slides>25</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6" baseType="lpstr">
      <vt:lpstr>Arial</vt:lpstr>
      <vt:lpstr>Calibri</vt:lpstr>
      <vt:lpstr>Calibri Light</vt:lpstr>
      <vt:lpstr>Courier New</vt:lpstr>
      <vt:lpstr>inherit</vt:lpstr>
      <vt:lpstr>Lora</vt:lpstr>
      <vt:lpstr>Symbol</vt:lpstr>
      <vt:lpstr>Times New Roman</vt:lpstr>
      <vt:lpstr>Wingdings</vt:lpstr>
      <vt:lpstr>Office Theme</vt:lpstr>
      <vt:lpstr>Acrobat Document</vt:lpstr>
      <vt:lpstr>Agenda  Siskiyou County groundwater well application process guidelines</vt:lpstr>
      <vt:lpstr> Background </vt:lpstr>
      <vt:lpstr>Siskiyou County Basins  Scott, Shasta, Butte Valley Basins Siskiyou County Flood Control and Water Conservation District serves as the Groundwater Sustainability Agency (GSA)  Tulelake Basin Siskiyou County Board of Supervisors serves as a member of the GSA for the Tulelake Subbasin alongside Tulelake Irrigation District, Modoc County, and the City of Tulelake</vt:lpstr>
      <vt:lpstr>Groundwater well permit applications that are not subject to review.</vt:lpstr>
      <vt:lpstr>Summary of determinations required prior to permit issuance for  (production wells)</vt:lpstr>
      <vt:lpstr>California Supreme Court addressed the circumstances under which a public agency may characterize the issuance of well construction permits as “ministerial,” and hence not subject to California Environmental Quality Act, versus “discretionary,” in which case CEQA applies.  Under CEQA, ministerial approvals are those that involve little or no discretion, merely apply a checklist or clear requirements to the facts as presented and are often issued over-the-counter by county staff. In contrast, discretionary approvals are those that involve judgment or deliberation, allow a county to use discretion to decide whether to issue the approvals and how best to shape or condition those approvals to avoid environmental issues and are often issued by an appointed or elected decision-making body.  CEQA review only applies to discretionary approvals.</vt:lpstr>
      <vt:lpstr>PowerPoint Presentation</vt:lpstr>
      <vt:lpstr>PowerPoint Presentation</vt:lpstr>
      <vt:lpstr>PowerPoint Presentation</vt:lpstr>
      <vt:lpstr>PowerPoint Presentation</vt:lpstr>
      <vt:lpstr>GSA / PUBLIC COMMITTEE DRAFT REVIEW</vt:lpstr>
      <vt:lpstr>Summary of GSA/Public Comments of draft permitting guidelines.  </vt:lpstr>
      <vt:lpstr>TOPIC:  GENERAL IMPRESSIONS – GENERAL COMMENTS</vt:lpstr>
      <vt:lpstr>Discussion </vt:lpstr>
      <vt:lpstr>Ministerial Well Permitting Class Definitions (Draft example)</vt:lpstr>
      <vt:lpstr>TOPIC:  Replacement, Repair, or Alteration of Existing Wells</vt:lpstr>
      <vt:lpstr>Discussion </vt:lpstr>
      <vt:lpstr>TOPIC: CERTIFIED HYDROGEOLOGIST (CHG) REQUIREMENT</vt:lpstr>
      <vt:lpstr>Discussion </vt:lpstr>
      <vt:lpstr>SHORTFALLS OF THE PROCESS,  ESPECIALLY REGARDING LARGE RESIDENTIAL GROUNDWATER USE</vt:lpstr>
      <vt:lpstr>Discussion </vt:lpstr>
      <vt:lpstr>Topic: role of technology in assessment</vt:lpstr>
      <vt:lpstr>Discussion </vt:lpstr>
      <vt:lpstr>Legislation and Litigation</vt:lpstr>
      <vt:lpstr>BOS Direction /Discussion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County Well Permitting Process Summarized Feedback from Groundwater Advisory Committees</dc:title>
  <dc:creator>Rick Dean</dc:creator>
  <cp:lastModifiedBy>Natalie Reed</cp:lastModifiedBy>
  <cp:revision>44</cp:revision>
  <cp:lastPrinted>2023-06-05T17:40:57Z</cp:lastPrinted>
  <dcterms:created xsi:type="dcterms:W3CDTF">2023-05-18T21:44:07Z</dcterms:created>
  <dcterms:modified xsi:type="dcterms:W3CDTF">2023-06-14T23:45:06Z</dcterms:modified>
</cp:coreProperties>
</file>